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1.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63" r:id="rId2"/>
    <p:sldId id="264" r:id="rId3"/>
    <p:sldId id="424" r:id="rId4"/>
    <p:sldId id="426" r:id="rId5"/>
    <p:sldId id="425" r:id="rId6"/>
    <p:sldId id="427" r:id="rId7"/>
    <p:sldId id="428" r:id="rId8"/>
    <p:sldId id="429" r:id="rId9"/>
    <p:sldId id="431" r:id="rId10"/>
    <p:sldId id="430" r:id="rId11"/>
    <p:sldId id="272" r:id="rId12"/>
    <p:sldId id="273" r:id="rId13"/>
    <p:sldId id="274" r:id="rId14"/>
    <p:sldId id="275" r:id="rId15"/>
    <p:sldId id="276" r:id="rId16"/>
    <p:sldId id="279"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B2B624-438B-DE8B-101B-5A66347A2531}" v="23" dt="2024-04-17T23:33:38.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DD1F5C-D759-4ABD-AC8F-0C259F942553}"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6EBB0-CB03-4AE8-BC97-4EC34C7C1818}" type="slidenum">
              <a:rPr lang="en-US" smtClean="0"/>
              <a:t>‹#›</a:t>
            </a:fld>
            <a:endParaRPr lang="en-US"/>
          </a:p>
        </p:txBody>
      </p:sp>
    </p:spTree>
    <p:extLst>
      <p:ext uri="{BB962C8B-B14F-4D97-AF65-F5344CB8AC3E}">
        <p14:creationId xmlns:p14="http://schemas.microsoft.com/office/powerpoint/2010/main" val="3153238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1C3F329-1782-4436-B876-3D91DF9FA88C}" type="slidenum">
              <a:rPr lang="en-US" altLang="en-US"/>
              <a:pPr>
                <a:defRPr/>
              </a:pPr>
              <a:t>‹#›</a:t>
            </a:fld>
            <a:endParaRPr lang="en-US" altLang="en-US"/>
          </a:p>
        </p:txBody>
      </p:sp>
    </p:spTree>
    <p:extLst>
      <p:ext uri="{BB962C8B-B14F-4D97-AF65-F5344CB8AC3E}">
        <p14:creationId xmlns:p14="http://schemas.microsoft.com/office/powerpoint/2010/main" val="374335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C18061AC-2F56-46B2-96F2-BBC84262EC9C}" type="slidenum">
              <a:rPr lang="en-US" altLang="en-US"/>
              <a:pPr>
                <a:defRPr/>
              </a:pPr>
              <a:t>‹#›</a:t>
            </a:fld>
            <a:endParaRPr lang="en-US" altLang="en-US"/>
          </a:p>
        </p:txBody>
      </p:sp>
    </p:spTree>
    <p:extLst>
      <p:ext uri="{BB962C8B-B14F-4D97-AF65-F5344CB8AC3E}">
        <p14:creationId xmlns:p14="http://schemas.microsoft.com/office/powerpoint/2010/main" val="192986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DB162C3-ED78-46E0-83EE-9FABF1B02A5F}" type="slidenum">
              <a:rPr lang="en-US" altLang="en-US"/>
              <a:pPr>
                <a:defRPr/>
              </a:pPr>
              <a:t>‹#›</a:t>
            </a:fld>
            <a:endParaRPr lang="en-US" altLang="en-US"/>
          </a:p>
        </p:txBody>
      </p:sp>
    </p:spTree>
    <p:extLst>
      <p:ext uri="{BB962C8B-B14F-4D97-AF65-F5344CB8AC3E}">
        <p14:creationId xmlns:p14="http://schemas.microsoft.com/office/powerpoint/2010/main" val="3457911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7CC955BC-9AFD-4E7A-B33D-7F5D22F1F12E}" type="slidenum">
              <a:rPr lang="en-US" altLang="en-US"/>
              <a:pPr>
                <a:defRPr/>
              </a:pPr>
              <a:t>‹#›</a:t>
            </a:fld>
            <a:endParaRPr lang="en-US" altLang="en-US"/>
          </a:p>
        </p:txBody>
      </p:sp>
    </p:spTree>
    <p:extLst>
      <p:ext uri="{BB962C8B-B14F-4D97-AF65-F5344CB8AC3E}">
        <p14:creationId xmlns:p14="http://schemas.microsoft.com/office/powerpoint/2010/main" val="1939114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51F60ED3-D510-48E3-A1DE-FBE8A5AB2AF7}" type="slidenum">
              <a:rPr lang="en-US" altLang="en-US"/>
              <a:pPr>
                <a:defRPr/>
              </a:pPr>
              <a:t>‹#›</a:t>
            </a:fld>
            <a:endParaRPr lang="en-US" altLang="en-US"/>
          </a:p>
        </p:txBody>
      </p:sp>
    </p:spTree>
    <p:extLst>
      <p:ext uri="{BB962C8B-B14F-4D97-AF65-F5344CB8AC3E}">
        <p14:creationId xmlns:p14="http://schemas.microsoft.com/office/powerpoint/2010/main" val="3357955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4AC44B7-9062-4727-8749-8E6F23896D20}" type="slidenum">
              <a:rPr lang="en-US" altLang="en-US"/>
              <a:pPr>
                <a:defRPr/>
              </a:pPr>
              <a:t>‹#›</a:t>
            </a:fld>
            <a:endParaRPr lang="en-US" altLang="en-US"/>
          </a:p>
        </p:txBody>
      </p:sp>
    </p:spTree>
    <p:extLst>
      <p:ext uri="{BB962C8B-B14F-4D97-AF65-F5344CB8AC3E}">
        <p14:creationId xmlns:p14="http://schemas.microsoft.com/office/powerpoint/2010/main" val="221422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C6F15C08-0B4E-421F-827B-43D56AFE4F51}" type="slidenum">
              <a:rPr lang="en-US" altLang="en-US"/>
              <a:pPr>
                <a:defRPr/>
              </a:pPr>
              <a:t>‹#›</a:t>
            </a:fld>
            <a:endParaRPr lang="en-US" altLang="en-US"/>
          </a:p>
        </p:txBody>
      </p:sp>
    </p:spTree>
    <p:extLst>
      <p:ext uri="{BB962C8B-B14F-4D97-AF65-F5344CB8AC3E}">
        <p14:creationId xmlns:p14="http://schemas.microsoft.com/office/powerpoint/2010/main" val="267922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57B71B4F-3FC5-4BC7-B672-44B5E26D1175}" type="slidenum">
              <a:rPr lang="en-US" altLang="en-US"/>
              <a:pPr>
                <a:defRPr/>
              </a:pPr>
              <a:t>‹#›</a:t>
            </a:fld>
            <a:endParaRPr lang="en-US" altLang="en-US"/>
          </a:p>
        </p:txBody>
      </p:sp>
    </p:spTree>
    <p:extLst>
      <p:ext uri="{BB962C8B-B14F-4D97-AF65-F5344CB8AC3E}">
        <p14:creationId xmlns:p14="http://schemas.microsoft.com/office/powerpoint/2010/main" val="167432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E9DE217B-8E7D-41DC-8BE5-8122DBF1F96C}" type="slidenum">
              <a:rPr lang="en-US" altLang="en-US"/>
              <a:pPr>
                <a:defRPr/>
              </a:pPr>
              <a:t>‹#›</a:t>
            </a:fld>
            <a:endParaRPr lang="en-US" altLang="en-US"/>
          </a:p>
        </p:txBody>
      </p:sp>
    </p:spTree>
    <p:extLst>
      <p:ext uri="{BB962C8B-B14F-4D97-AF65-F5344CB8AC3E}">
        <p14:creationId xmlns:p14="http://schemas.microsoft.com/office/powerpoint/2010/main" val="382010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6A58668-4683-458B-8987-71F0C32B2429}" type="slidenum">
              <a:rPr lang="en-US" altLang="en-US"/>
              <a:pPr>
                <a:defRPr/>
              </a:pPr>
              <a:t>‹#›</a:t>
            </a:fld>
            <a:endParaRPr lang="en-US" altLang="en-US"/>
          </a:p>
        </p:txBody>
      </p:sp>
    </p:spTree>
    <p:extLst>
      <p:ext uri="{BB962C8B-B14F-4D97-AF65-F5344CB8AC3E}">
        <p14:creationId xmlns:p14="http://schemas.microsoft.com/office/powerpoint/2010/main" val="3236532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7C3F08F-6015-4593-A83F-DB9FC971C301}" type="slidenum">
              <a:rPr lang="en-US" altLang="en-US"/>
              <a:pPr>
                <a:defRPr/>
              </a:pPr>
              <a:t>‹#›</a:t>
            </a:fld>
            <a:endParaRPr lang="en-US" altLang="en-US"/>
          </a:p>
        </p:txBody>
      </p:sp>
    </p:spTree>
    <p:extLst>
      <p:ext uri="{BB962C8B-B14F-4D97-AF65-F5344CB8AC3E}">
        <p14:creationId xmlns:p14="http://schemas.microsoft.com/office/powerpoint/2010/main" val="345365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3"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atin typeface="Times" pitchFamily="18" charset="0"/>
              </a:defRPr>
            </a:lvl1pPr>
          </a:lstStyle>
          <a:p>
            <a:pPr>
              <a:defRPr/>
            </a:pPr>
            <a:endParaRPr lang="en-US" altLang="en-US"/>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pitchFamily="18" charset="0"/>
              </a:defRPr>
            </a:lvl1pPr>
          </a:lstStyle>
          <a:p>
            <a:pPr>
              <a:defRPr/>
            </a:pPr>
            <a:endParaRPr lang="en-US" altLang="en-US"/>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pitchFamily="18" charset="0"/>
              </a:defRPr>
            </a:lvl1pPr>
          </a:lstStyle>
          <a:p>
            <a:pPr>
              <a:defRPr/>
            </a:pPr>
            <a:fld id="{E94DBD0A-AD73-4912-9A21-3EF60253A56F}" type="slidenum">
              <a:rPr lang="en-US" altLang="en-US"/>
              <a:pPr>
                <a:defRPr/>
              </a:pPr>
              <a:t>‹#›</a:t>
            </a:fld>
            <a:endParaRPr lang="en-US" altLang="en-US"/>
          </a:p>
        </p:txBody>
      </p:sp>
    </p:spTree>
    <p:extLst>
      <p:ext uri="{BB962C8B-B14F-4D97-AF65-F5344CB8AC3E}">
        <p14:creationId xmlns:p14="http://schemas.microsoft.com/office/powerpoint/2010/main" val="39173317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eaLnBrk="0" fontAlgn="base" hangingPunct="0">
        <a:spcBef>
          <a:spcPct val="0"/>
        </a:spcBef>
        <a:spcAft>
          <a:spcPct val="0"/>
        </a:spcAft>
        <a:defRPr sz="4400">
          <a:solidFill>
            <a:schemeClr val="tx2"/>
          </a:solidFill>
          <a:latin typeface="Arial" charset="0"/>
        </a:defRPr>
      </a:lvl6pPr>
      <a:lvl7pPr marL="914400" algn="ctr" rtl="0" eaLnBrk="0" fontAlgn="base" hangingPunct="0">
        <a:spcBef>
          <a:spcPct val="0"/>
        </a:spcBef>
        <a:spcAft>
          <a:spcPct val="0"/>
        </a:spcAft>
        <a:defRPr sz="4400">
          <a:solidFill>
            <a:schemeClr val="tx2"/>
          </a:solidFill>
          <a:latin typeface="Arial" charset="0"/>
        </a:defRPr>
      </a:lvl7pPr>
      <a:lvl8pPr marL="1371600" algn="ctr" rtl="0" eaLnBrk="0" fontAlgn="base" hangingPunct="0">
        <a:spcBef>
          <a:spcPct val="0"/>
        </a:spcBef>
        <a:spcAft>
          <a:spcPct val="0"/>
        </a:spcAft>
        <a:defRPr sz="4400">
          <a:solidFill>
            <a:schemeClr val="tx2"/>
          </a:solidFill>
          <a:latin typeface="Arial" charset="0"/>
        </a:defRPr>
      </a:lvl8pPr>
      <a:lvl9pPr marL="1828800" algn="ctr" rtl="0" eaLnBrk="0" fontAlgn="base" hangingPunct="0">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hris.deRoux@colostate.edu"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236378-637C-B52E-9CD7-1DEEE1A61641}"/>
              </a:ext>
            </a:extLst>
          </p:cNvPr>
          <p:cNvSpPr>
            <a:spLocks noGrp="1"/>
          </p:cNvSpPr>
          <p:nvPr>
            <p:ph type="title"/>
          </p:nvPr>
        </p:nvSpPr>
        <p:spPr/>
        <p:txBody>
          <a:bodyPr>
            <a:normAutofit/>
          </a:bodyPr>
          <a:lstStyle/>
          <a:p>
            <a:pPr algn="ctr"/>
            <a:r>
              <a:rPr lang="en-US" sz="4500" b="1" dirty="0">
                <a:latin typeface="+mn-lt"/>
              </a:rPr>
              <a:t>BZ350 Recitation Week 14</a:t>
            </a:r>
          </a:p>
        </p:txBody>
      </p:sp>
      <p:sp>
        <p:nvSpPr>
          <p:cNvPr id="5" name="Content Placeholder 4">
            <a:extLst>
              <a:ext uri="{FF2B5EF4-FFF2-40B4-BE49-F238E27FC236}">
                <a16:creationId xmlns:a16="http://schemas.microsoft.com/office/drawing/2014/main" id="{80BD2D8A-5CF5-D389-FB49-DC4198B3CC46}"/>
              </a:ext>
            </a:extLst>
          </p:cNvPr>
          <p:cNvSpPr>
            <a:spLocks noGrp="1"/>
          </p:cNvSpPr>
          <p:nvPr>
            <p:ph sz="half" idx="1"/>
          </p:nvPr>
        </p:nvSpPr>
        <p:spPr>
          <a:xfrm>
            <a:off x="1496291" y="2597944"/>
            <a:ext cx="4542559" cy="3263504"/>
          </a:xfrm>
        </p:spPr>
        <p:txBody>
          <a:bodyPr>
            <a:noAutofit/>
          </a:bodyPr>
          <a:lstStyle/>
          <a:p>
            <a:pPr marL="0" indent="0">
              <a:buNone/>
            </a:pPr>
            <a:r>
              <a:rPr lang="en-US" sz="2700" u="sng"/>
              <a:t>T.A. info:</a:t>
            </a:r>
          </a:p>
          <a:p>
            <a:pPr marL="0" indent="0">
              <a:buNone/>
            </a:pPr>
            <a:r>
              <a:rPr lang="en-US" sz="2400"/>
              <a:t>Chris deRoux (day-ROO)</a:t>
            </a:r>
          </a:p>
          <a:p>
            <a:pPr marL="0" indent="0">
              <a:buNone/>
            </a:pPr>
            <a:r>
              <a:rPr lang="en-US" sz="2400"/>
              <a:t>Any/all pronouns</a:t>
            </a:r>
          </a:p>
          <a:p>
            <a:pPr marL="0" indent="0">
              <a:buNone/>
            </a:pPr>
            <a:r>
              <a:rPr lang="en-US" sz="2400">
                <a:hlinkClick r:id="rId2"/>
              </a:rPr>
              <a:t>Chris.deRoux@colostate.edu</a:t>
            </a:r>
            <a:endParaRPr lang="en-US" sz="2400"/>
          </a:p>
          <a:p>
            <a:pPr marL="0" indent="0">
              <a:buNone/>
            </a:pPr>
            <a:r>
              <a:rPr lang="en-US" sz="2400"/>
              <a:t>Office Hours: Every Friday 10AM-12PM in Bio 355</a:t>
            </a:r>
          </a:p>
          <a:p>
            <a:pPr marL="0" indent="0">
              <a:buNone/>
            </a:pPr>
            <a:endParaRPr lang="en-US"/>
          </a:p>
        </p:txBody>
      </p:sp>
      <p:sp>
        <p:nvSpPr>
          <p:cNvPr id="6" name="Content Placeholder 5">
            <a:extLst>
              <a:ext uri="{FF2B5EF4-FFF2-40B4-BE49-F238E27FC236}">
                <a16:creationId xmlns:a16="http://schemas.microsoft.com/office/drawing/2014/main" id="{F352FE1A-28A6-96F9-29C1-CB4010790B2B}"/>
              </a:ext>
            </a:extLst>
          </p:cNvPr>
          <p:cNvSpPr>
            <a:spLocks noGrp="1"/>
          </p:cNvSpPr>
          <p:nvPr>
            <p:ph sz="half" idx="2"/>
          </p:nvPr>
        </p:nvSpPr>
        <p:spPr>
          <a:xfrm>
            <a:off x="6153152" y="2597944"/>
            <a:ext cx="3886200" cy="3263504"/>
          </a:xfrm>
        </p:spPr>
        <p:txBody>
          <a:bodyPr/>
          <a:lstStyle/>
          <a:p>
            <a:pPr marL="0" indent="0">
              <a:buNone/>
            </a:pPr>
            <a:r>
              <a:rPr lang="en-US" sz="2700" u="sng" dirty="0"/>
              <a:t>Itinerary: </a:t>
            </a:r>
          </a:p>
          <a:p>
            <a:r>
              <a:rPr lang="en-US" sz="2400" dirty="0"/>
              <a:t>Announcements</a:t>
            </a:r>
            <a:endParaRPr lang="en-US" sz="2400" dirty="0">
              <a:cs typeface="Arial"/>
            </a:endParaRPr>
          </a:p>
          <a:p>
            <a:r>
              <a:rPr lang="en-US" sz="2400" dirty="0">
                <a:cs typeface="Arial"/>
              </a:rPr>
              <a:t>Genetics in the News</a:t>
            </a:r>
          </a:p>
          <a:p>
            <a:r>
              <a:rPr lang="en-US" sz="2400" dirty="0">
                <a:cs typeface="Arial"/>
              </a:rPr>
              <a:t>Eukaryotic Regulation Review</a:t>
            </a:r>
          </a:p>
          <a:p>
            <a:r>
              <a:rPr lang="en-US" sz="2400" dirty="0">
                <a:cs typeface="Arial"/>
              </a:rPr>
              <a:t>Sample Problem</a:t>
            </a:r>
          </a:p>
          <a:p>
            <a:endParaRPr lang="en-US" dirty="0"/>
          </a:p>
        </p:txBody>
      </p:sp>
    </p:spTree>
    <p:extLst>
      <p:ext uri="{BB962C8B-B14F-4D97-AF65-F5344CB8AC3E}">
        <p14:creationId xmlns:p14="http://schemas.microsoft.com/office/powerpoint/2010/main" val="2135813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D5950-DF07-1317-4BD1-B8A8DE802F95}"/>
              </a:ext>
            </a:extLst>
          </p:cNvPr>
          <p:cNvSpPr>
            <a:spLocks noGrp="1"/>
          </p:cNvSpPr>
          <p:nvPr>
            <p:ph type="title"/>
          </p:nvPr>
        </p:nvSpPr>
        <p:spPr>
          <a:xfrm>
            <a:off x="914399" y="62825"/>
            <a:ext cx="10363200" cy="1143000"/>
          </a:xfrm>
        </p:spPr>
        <p:txBody>
          <a:bodyPr/>
          <a:lstStyle/>
          <a:p>
            <a:r>
              <a:rPr lang="en-US" dirty="0"/>
              <a:t>Enhancers, Repressors, and Insulators</a:t>
            </a:r>
          </a:p>
        </p:txBody>
      </p:sp>
      <p:pic>
        <p:nvPicPr>
          <p:cNvPr id="11" name="Content Placeholder 10" descr="A diagram of a cell cycle&#10;&#10;Description automatically generated">
            <a:extLst>
              <a:ext uri="{FF2B5EF4-FFF2-40B4-BE49-F238E27FC236}">
                <a16:creationId xmlns:a16="http://schemas.microsoft.com/office/drawing/2014/main" id="{96B21B4E-D7AA-F58D-B927-BD18ADBAED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2213" y="1205825"/>
            <a:ext cx="10487573" cy="5688035"/>
          </a:xfrm>
        </p:spPr>
      </p:pic>
    </p:spTree>
    <p:extLst>
      <p:ext uri="{BB962C8B-B14F-4D97-AF65-F5344CB8AC3E}">
        <p14:creationId xmlns:p14="http://schemas.microsoft.com/office/powerpoint/2010/main" val="429991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2475889" y="2437130"/>
            <a:ext cx="7105750" cy="4032512"/>
          </a:xfrm>
          <a:prstGeom prst="rect">
            <a:avLst/>
          </a:prstGeom>
        </p:spPr>
      </p:pic>
      <p:sp>
        <p:nvSpPr>
          <p:cNvPr id="7" name="TextBox 6">
            <a:extLst>
              <a:ext uri="{FF2B5EF4-FFF2-40B4-BE49-F238E27FC236}">
                <a16:creationId xmlns:a16="http://schemas.microsoft.com/office/drawing/2014/main" id="{9AC07E7E-31E5-548D-F38A-68485DAEA894}"/>
              </a:ext>
            </a:extLst>
          </p:cNvPr>
          <p:cNvSpPr txBox="1"/>
          <p:nvPr/>
        </p:nvSpPr>
        <p:spPr>
          <a:xfrm>
            <a:off x="779928" y="405805"/>
            <a:ext cx="10497671" cy="2031325"/>
          </a:xfrm>
          <a:prstGeom prst="rect">
            <a:avLst/>
          </a:prstGeom>
          <a:noFill/>
        </p:spPr>
        <p:txBody>
          <a:bodyPr wrap="square" rtlCol="0">
            <a:spAutoFit/>
          </a:bodyPr>
          <a:lstStyle/>
          <a:p>
            <a:pPr marL="12700" marR="5080">
              <a:spcBef>
                <a:spcPts val="484"/>
              </a:spcBef>
              <a:tabLst>
                <a:tab pos="354965" algn="l"/>
              </a:tabLst>
            </a:pPr>
            <a:r>
              <a:rPr lang="en-US" sz="1800" dirty="0">
                <a:latin typeface="Gill Sans MT"/>
                <a:cs typeface="Gill Sans MT"/>
              </a:rPr>
              <a:t>Gene </a:t>
            </a:r>
            <a:r>
              <a:rPr lang="en-US" sz="1800" i="1" dirty="0">
                <a:latin typeface="Gill Sans MT Italic"/>
                <a:cs typeface="Gill Sans MT Italic"/>
              </a:rPr>
              <a:t>B</a:t>
            </a:r>
            <a:r>
              <a:rPr lang="en-US" sz="1800" dirty="0">
                <a:latin typeface="Times New Roman"/>
                <a:cs typeface="Times New Roman"/>
              </a:rPr>
              <a:t> </a:t>
            </a:r>
            <a:r>
              <a:rPr lang="en-US" sz="1800" dirty="0">
                <a:latin typeface="Gill Sans MT"/>
                <a:cs typeface="Gill Sans MT"/>
              </a:rPr>
              <a:t>is highly expressed in skin cells. To identify the sequence elements (</a:t>
            </a:r>
            <a:r>
              <a:rPr lang="en-US" sz="1800" i="1" dirty="0">
                <a:latin typeface="Gill Sans MT Italic"/>
                <a:cs typeface="Gill Sans MT Italic"/>
              </a:rPr>
              <a:t>cis</a:t>
            </a:r>
            <a:r>
              <a:rPr lang="en-US" sz="1800" dirty="0">
                <a:latin typeface="Gill Sans MT"/>
                <a:cs typeface="Gill Sans MT"/>
              </a:rPr>
              <a:t>-elements) that regulate the expression of gene B, you joined different parts of upstream and downstream genomic DNA regions of gene B (black lines, full or parts of A to F) to a GFP reporter (i.e., the coding region of GFP) as shown in the figure below. These different DNA fusions (reporter fusions) were introduced into skin cells growing in the lab by transfection, and the level of GFP expression was monitored by measuring green fluorescence. The table below shows relative GFP expression, with more +’s equal to more expression. (one + = basal expression).</a:t>
            </a:r>
          </a:p>
          <a:p>
            <a:pPr marL="285750" indent="-285750">
              <a:buFont typeface="Arial" panose="020B0604020202020204" pitchFamily="34" charset="0"/>
              <a:buChar cha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80855" y="2261870"/>
            <a:ext cx="7185809" cy="4072516"/>
          </a:xfrm>
          <a:prstGeom prst="rect">
            <a:avLst/>
          </a:prstGeom>
        </p:spPr>
      </p:pic>
      <p:sp>
        <p:nvSpPr>
          <p:cNvPr id="4" name="object 4"/>
          <p:cNvSpPr txBox="1"/>
          <p:nvPr/>
        </p:nvSpPr>
        <p:spPr>
          <a:xfrm>
            <a:off x="7969624" y="2748788"/>
            <a:ext cx="3641522" cy="2774950"/>
          </a:xfrm>
          <a:prstGeom prst="rect">
            <a:avLst/>
          </a:prstGeom>
        </p:spPr>
        <p:txBody>
          <a:bodyPr vert="horz" wrap="square" lIns="0" tIns="12700" rIns="0" bIns="0" rtlCol="0">
            <a:spAutoFit/>
          </a:bodyPr>
          <a:lstStyle/>
          <a:p>
            <a:pPr marL="12700">
              <a:lnSpc>
                <a:spcPct val="100000"/>
              </a:lnSpc>
              <a:spcBef>
                <a:spcPts val="100"/>
              </a:spcBef>
            </a:pPr>
            <a:r>
              <a:rPr sz="1800" dirty="0">
                <a:latin typeface="Gill Sans MT"/>
                <a:cs typeface="Gill Sans MT"/>
              </a:rPr>
              <a:t>Which area contains the gene </a:t>
            </a:r>
            <a:r>
              <a:rPr sz="1800" i="1" dirty="0">
                <a:latin typeface="Gill Sans MT Italic"/>
                <a:cs typeface="Gill Sans MT Italic"/>
              </a:rPr>
              <a:t>B</a:t>
            </a:r>
            <a:endParaRPr sz="1800" dirty="0">
              <a:latin typeface="Gill Sans MT Italic"/>
              <a:cs typeface="Gill Sans MT Italic"/>
            </a:endParaRPr>
          </a:p>
          <a:p>
            <a:pPr marL="12700">
              <a:lnSpc>
                <a:spcPct val="100000"/>
              </a:lnSpc>
              <a:spcBef>
                <a:spcPts val="45"/>
              </a:spcBef>
            </a:pPr>
            <a:r>
              <a:rPr sz="1800" dirty="0">
                <a:latin typeface="Gill Sans MT"/>
                <a:cs typeface="Gill Sans MT"/>
              </a:rPr>
              <a:t>promoter?</a:t>
            </a:r>
          </a:p>
          <a:p>
            <a:pPr>
              <a:lnSpc>
                <a:spcPct val="100000"/>
              </a:lnSpc>
            </a:pPr>
            <a:endParaRPr sz="1800" dirty="0">
              <a:latin typeface="Gill Sans MT"/>
              <a:cs typeface="Gill Sans MT"/>
            </a:endParaRPr>
          </a:p>
          <a:p>
            <a:pPr>
              <a:lnSpc>
                <a:spcPct val="100000"/>
              </a:lnSpc>
              <a:spcBef>
                <a:spcPts val="145"/>
              </a:spcBef>
            </a:pPr>
            <a:endParaRPr sz="1800" dirty="0">
              <a:latin typeface="Gill Sans MT"/>
              <a:cs typeface="Gill Sans MT"/>
            </a:endParaRPr>
          </a:p>
          <a:p>
            <a:pPr marL="103505">
              <a:lnSpc>
                <a:spcPts val="2135"/>
              </a:lnSpc>
              <a:tabLst>
                <a:tab pos="561975" algn="l"/>
              </a:tabLst>
            </a:pPr>
            <a:r>
              <a:rPr sz="1800" spc="-25" dirty="0">
                <a:latin typeface="Gill Sans MT"/>
                <a:cs typeface="Gill Sans MT"/>
              </a:rPr>
              <a:t>A)</a:t>
            </a:r>
            <a:r>
              <a:rPr sz="1800" dirty="0">
                <a:latin typeface="Gill Sans MT"/>
                <a:cs typeface="Gill Sans MT"/>
              </a:rPr>
              <a:t>	</a:t>
            </a:r>
            <a:r>
              <a:rPr sz="1800" spc="-50" dirty="0">
                <a:latin typeface="Gill Sans MT"/>
                <a:cs typeface="Gill Sans MT"/>
              </a:rPr>
              <a:t>A</a:t>
            </a:r>
            <a:endParaRPr sz="1800" dirty="0">
              <a:latin typeface="Gill Sans MT"/>
              <a:cs typeface="Gill Sans MT"/>
            </a:endParaRPr>
          </a:p>
          <a:p>
            <a:pPr marL="103505">
              <a:lnSpc>
                <a:spcPts val="2135"/>
              </a:lnSpc>
              <a:tabLst>
                <a:tab pos="560705" algn="l"/>
              </a:tabLst>
            </a:pPr>
            <a:r>
              <a:rPr sz="1800" spc="-25" dirty="0">
                <a:latin typeface="Gill Sans MT"/>
                <a:cs typeface="Gill Sans MT"/>
              </a:rPr>
              <a:t>B)</a:t>
            </a:r>
            <a:r>
              <a:rPr sz="1800" dirty="0">
                <a:latin typeface="Gill Sans MT"/>
                <a:cs typeface="Gill Sans MT"/>
              </a:rPr>
              <a:t>	</a:t>
            </a:r>
            <a:r>
              <a:rPr sz="1800" spc="-50" dirty="0">
                <a:latin typeface="Gill Sans MT"/>
                <a:cs typeface="Gill Sans MT"/>
              </a:rPr>
              <a:t>B</a:t>
            </a:r>
            <a:endParaRPr sz="1800" dirty="0">
              <a:latin typeface="Gill Sans MT"/>
              <a:cs typeface="Gill Sans MT"/>
            </a:endParaRPr>
          </a:p>
          <a:p>
            <a:pPr marL="103505">
              <a:lnSpc>
                <a:spcPct val="100000"/>
              </a:lnSpc>
              <a:spcBef>
                <a:spcPts val="50"/>
              </a:spcBef>
              <a:tabLst>
                <a:tab pos="530225" algn="l"/>
              </a:tabLst>
            </a:pPr>
            <a:r>
              <a:rPr sz="1800" spc="-25" dirty="0">
                <a:latin typeface="Gill Sans MT"/>
                <a:cs typeface="Gill Sans MT"/>
              </a:rPr>
              <a:t>C)</a:t>
            </a:r>
            <a:r>
              <a:rPr sz="1800" dirty="0">
                <a:latin typeface="Gill Sans MT"/>
                <a:cs typeface="Gill Sans MT"/>
              </a:rPr>
              <a:t>	</a:t>
            </a:r>
            <a:r>
              <a:rPr sz="1800" spc="-50" dirty="0">
                <a:latin typeface="Gill Sans MT"/>
                <a:cs typeface="Gill Sans MT"/>
              </a:rPr>
              <a:t>C</a:t>
            </a:r>
            <a:endParaRPr sz="1800" dirty="0">
              <a:latin typeface="Gill Sans MT"/>
              <a:cs typeface="Gill Sans MT"/>
            </a:endParaRPr>
          </a:p>
          <a:p>
            <a:pPr marL="103505">
              <a:lnSpc>
                <a:spcPts val="2135"/>
              </a:lnSpc>
              <a:spcBef>
                <a:spcPts val="25"/>
              </a:spcBef>
              <a:tabLst>
                <a:tab pos="540385" algn="l"/>
              </a:tabLst>
            </a:pPr>
            <a:r>
              <a:rPr sz="1800" spc="-25" dirty="0">
                <a:latin typeface="Gill Sans MT"/>
                <a:cs typeface="Gill Sans MT"/>
              </a:rPr>
              <a:t>D)</a:t>
            </a:r>
            <a:r>
              <a:rPr sz="1800" dirty="0">
                <a:latin typeface="Gill Sans MT"/>
                <a:cs typeface="Gill Sans MT"/>
              </a:rPr>
              <a:t>	D</a:t>
            </a:r>
          </a:p>
          <a:p>
            <a:pPr marL="103505">
              <a:lnSpc>
                <a:spcPts val="2135"/>
              </a:lnSpc>
              <a:tabLst>
                <a:tab pos="546735" algn="l"/>
              </a:tabLst>
            </a:pPr>
            <a:r>
              <a:rPr sz="1800" spc="-25" dirty="0">
                <a:latin typeface="Gill Sans MT"/>
                <a:cs typeface="Gill Sans MT"/>
              </a:rPr>
              <a:t>E)</a:t>
            </a:r>
            <a:r>
              <a:rPr sz="1800" dirty="0">
                <a:latin typeface="Gill Sans MT"/>
                <a:cs typeface="Gill Sans MT"/>
              </a:rPr>
              <a:t>	</a:t>
            </a:r>
            <a:r>
              <a:rPr sz="1800" spc="-50" dirty="0">
                <a:latin typeface="Gill Sans MT"/>
                <a:cs typeface="Gill Sans MT"/>
              </a:rPr>
              <a:t>E</a:t>
            </a:r>
            <a:endParaRPr sz="1800" dirty="0">
              <a:latin typeface="Gill Sans MT"/>
              <a:cs typeface="Gill Sans MT"/>
            </a:endParaRPr>
          </a:p>
          <a:p>
            <a:pPr marL="103505">
              <a:lnSpc>
                <a:spcPct val="100000"/>
              </a:lnSpc>
              <a:spcBef>
                <a:spcPts val="25"/>
              </a:spcBef>
              <a:tabLst>
                <a:tab pos="540385" algn="l"/>
              </a:tabLst>
            </a:pPr>
            <a:r>
              <a:rPr sz="1800" spc="-20" dirty="0">
                <a:latin typeface="Gill Sans MT"/>
                <a:cs typeface="Gill Sans MT"/>
              </a:rPr>
              <a:t>F)</a:t>
            </a:r>
            <a:r>
              <a:rPr sz="1800" dirty="0">
                <a:latin typeface="Gill Sans MT"/>
                <a:cs typeface="Gill Sans MT"/>
              </a:rPr>
              <a:t>	</a:t>
            </a:r>
            <a:r>
              <a:rPr sz="1800" spc="-20" dirty="0">
                <a:latin typeface="Gill Sans MT"/>
                <a:cs typeface="Gill Sans MT"/>
              </a:rPr>
              <a:t>F</a:t>
            </a:r>
            <a:endParaRPr sz="1800" dirty="0">
              <a:latin typeface="Gill Sans MT"/>
              <a:cs typeface="Gill Sans MT"/>
            </a:endParaRPr>
          </a:p>
        </p:txBody>
      </p:sp>
      <p:sp>
        <p:nvSpPr>
          <p:cNvPr id="7" name="TextBox 6">
            <a:extLst>
              <a:ext uri="{FF2B5EF4-FFF2-40B4-BE49-F238E27FC236}">
                <a16:creationId xmlns:a16="http://schemas.microsoft.com/office/drawing/2014/main" id="{65343F6B-639D-E8F2-5D2B-CE8892086D68}"/>
              </a:ext>
            </a:extLst>
          </p:cNvPr>
          <p:cNvSpPr txBox="1"/>
          <p:nvPr/>
        </p:nvSpPr>
        <p:spPr>
          <a:xfrm>
            <a:off x="779928" y="405805"/>
            <a:ext cx="10497671" cy="2031325"/>
          </a:xfrm>
          <a:prstGeom prst="rect">
            <a:avLst/>
          </a:prstGeom>
          <a:noFill/>
        </p:spPr>
        <p:txBody>
          <a:bodyPr wrap="square" rtlCol="0">
            <a:spAutoFit/>
          </a:bodyPr>
          <a:lstStyle/>
          <a:p>
            <a:pPr marL="12700" marR="5080">
              <a:spcBef>
                <a:spcPts val="484"/>
              </a:spcBef>
              <a:tabLst>
                <a:tab pos="354965" algn="l"/>
              </a:tabLst>
            </a:pPr>
            <a:r>
              <a:rPr lang="en-US" sz="1800" dirty="0">
                <a:latin typeface="Gill Sans MT"/>
                <a:cs typeface="Gill Sans MT"/>
              </a:rPr>
              <a:t>Gene </a:t>
            </a:r>
            <a:r>
              <a:rPr lang="en-US" sz="1800" i="1" dirty="0">
                <a:latin typeface="Gill Sans MT Italic"/>
                <a:cs typeface="Gill Sans MT Italic"/>
              </a:rPr>
              <a:t>B</a:t>
            </a:r>
            <a:r>
              <a:rPr lang="en-US" sz="1800" dirty="0">
                <a:latin typeface="Times New Roman"/>
                <a:cs typeface="Times New Roman"/>
              </a:rPr>
              <a:t> </a:t>
            </a:r>
            <a:r>
              <a:rPr lang="en-US" sz="1800" dirty="0">
                <a:latin typeface="Gill Sans MT"/>
                <a:cs typeface="Gill Sans MT"/>
              </a:rPr>
              <a:t>is highly expressed in skin cells. To identify the sequence elements (</a:t>
            </a:r>
            <a:r>
              <a:rPr lang="en-US" sz="1800" i="1" dirty="0">
                <a:latin typeface="Gill Sans MT Italic"/>
                <a:cs typeface="Gill Sans MT Italic"/>
              </a:rPr>
              <a:t>cis</a:t>
            </a:r>
            <a:r>
              <a:rPr lang="en-US" sz="1800" dirty="0">
                <a:latin typeface="Gill Sans MT"/>
                <a:cs typeface="Gill Sans MT"/>
              </a:rPr>
              <a:t>-elements) that regulate the expression of gene B, you joined different parts of upstream and downstream genomic DNA regions of gene B (black lines, full or parts of A to F) to a GFP reporter (i.e., the coding region of GFP) as shown in the figure below. These different DNA fusions (reporter fusions) were introduced into skin cells growing in the lab by transfection, and the level of GFP expression was monitored by measuring green fluorescence. The table below shows relative GFP expression, with more +’s equal to more expression. (one + = basal expression).</a:t>
            </a:r>
          </a:p>
          <a:p>
            <a:pPr marL="285750" indent="-285750">
              <a:buFont typeface="Arial" panose="020B0604020202020204" pitchFamily="34" charset="0"/>
              <a:buChar cha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80855" y="2261870"/>
            <a:ext cx="7185809" cy="4072516"/>
          </a:xfrm>
          <a:prstGeom prst="rect">
            <a:avLst/>
          </a:prstGeom>
        </p:spPr>
      </p:pic>
      <p:sp>
        <p:nvSpPr>
          <p:cNvPr id="4" name="object 4"/>
          <p:cNvSpPr txBox="1"/>
          <p:nvPr/>
        </p:nvSpPr>
        <p:spPr>
          <a:xfrm>
            <a:off x="8469148" y="2748788"/>
            <a:ext cx="2961640" cy="1951989"/>
          </a:xfrm>
          <a:prstGeom prst="rect">
            <a:avLst/>
          </a:prstGeom>
        </p:spPr>
        <p:txBody>
          <a:bodyPr vert="horz" wrap="square" lIns="0" tIns="12700" rIns="0" bIns="0" rtlCol="0">
            <a:spAutoFit/>
          </a:bodyPr>
          <a:lstStyle/>
          <a:p>
            <a:pPr marL="12700">
              <a:lnSpc>
                <a:spcPct val="100000"/>
              </a:lnSpc>
              <a:spcBef>
                <a:spcPts val="100"/>
              </a:spcBef>
            </a:pPr>
            <a:r>
              <a:rPr sz="1800" dirty="0">
                <a:latin typeface="Gill Sans MT"/>
                <a:cs typeface="Gill Sans MT"/>
              </a:rPr>
              <a:t>Which area contains the gene </a:t>
            </a:r>
            <a:r>
              <a:rPr sz="1800" i="1" dirty="0">
                <a:latin typeface="Gill Sans MT Italic"/>
                <a:cs typeface="Gill Sans MT Italic"/>
              </a:rPr>
              <a:t>B</a:t>
            </a:r>
            <a:endParaRPr sz="1800" dirty="0">
              <a:latin typeface="Gill Sans MT Italic"/>
              <a:cs typeface="Gill Sans MT Italic"/>
            </a:endParaRPr>
          </a:p>
          <a:p>
            <a:pPr marL="12700">
              <a:lnSpc>
                <a:spcPct val="100000"/>
              </a:lnSpc>
              <a:spcBef>
                <a:spcPts val="45"/>
              </a:spcBef>
            </a:pPr>
            <a:r>
              <a:rPr sz="1800" dirty="0">
                <a:latin typeface="Gill Sans MT"/>
                <a:cs typeface="Gill Sans MT"/>
              </a:rPr>
              <a:t>promoter?</a:t>
            </a:r>
          </a:p>
          <a:p>
            <a:pPr>
              <a:lnSpc>
                <a:spcPct val="100000"/>
              </a:lnSpc>
            </a:pPr>
            <a:endParaRPr sz="1800" dirty="0">
              <a:latin typeface="Gill Sans MT"/>
              <a:cs typeface="Gill Sans MT"/>
            </a:endParaRPr>
          </a:p>
          <a:p>
            <a:pPr>
              <a:lnSpc>
                <a:spcPct val="100000"/>
              </a:lnSpc>
              <a:spcBef>
                <a:spcPts val="145"/>
              </a:spcBef>
            </a:pPr>
            <a:endParaRPr sz="1800" dirty="0">
              <a:latin typeface="Gill Sans MT"/>
              <a:cs typeface="Gill Sans MT"/>
            </a:endParaRPr>
          </a:p>
          <a:p>
            <a:pPr marL="103505">
              <a:lnSpc>
                <a:spcPts val="2135"/>
              </a:lnSpc>
              <a:tabLst>
                <a:tab pos="561975" algn="l"/>
              </a:tabLst>
            </a:pPr>
            <a:r>
              <a:rPr sz="1800" spc="-25" dirty="0">
                <a:latin typeface="Gill Sans MT"/>
                <a:cs typeface="Gill Sans MT"/>
              </a:rPr>
              <a:t>A)</a:t>
            </a:r>
            <a:r>
              <a:rPr sz="1800" dirty="0">
                <a:latin typeface="Gill Sans MT"/>
                <a:cs typeface="Gill Sans MT"/>
              </a:rPr>
              <a:t>	</a:t>
            </a:r>
            <a:r>
              <a:rPr sz="1800" spc="-50" dirty="0">
                <a:latin typeface="Gill Sans MT"/>
                <a:cs typeface="Gill Sans MT"/>
              </a:rPr>
              <a:t>A</a:t>
            </a:r>
            <a:endParaRPr sz="1800" dirty="0">
              <a:latin typeface="Gill Sans MT"/>
              <a:cs typeface="Gill Sans MT"/>
            </a:endParaRPr>
          </a:p>
          <a:p>
            <a:pPr marL="103505">
              <a:lnSpc>
                <a:spcPts val="2135"/>
              </a:lnSpc>
              <a:tabLst>
                <a:tab pos="560705" algn="l"/>
              </a:tabLst>
            </a:pPr>
            <a:r>
              <a:rPr sz="1800" spc="-25" dirty="0">
                <a:latin typeface="Gill Sans MT"/>
                <a:cs typeface="Gill Sans MT"/>
              </a:rPr>
              <a:t>B)</a:t>
            </a:r>
            <a:r>
              <a:rPr sz="1800" dirty="0">
                <a:latin typeface="Gill Sans MT"/>
                <a:cs typeface="Gill Sans MT"/>
              </a:rPr>
              <a:t>	</a:t>
            </a:r>
            <a:r>
              <a:rPr sz="1800" spc="-50" dirty="0">
                <a:latin typeface="Gill Sans MT"/>
                <a:cs typeface="Gill Sans MT"/>
              </a:rPr>
              <a:t>B</a:t>
            </a:r>
            <a:endParaRPr sz="1800" dirty="0">
              <a:latin typeface="Gill Sans MT"/>
              <a:cs typeface="Gill Sans MT"/>
            </a:endParaRPr>
          </a:p>
          <a:p>
            <a:pPr marL="103505">
              <a:lnSpc>
                <a:spcPct val="100000"/>
              </a:lnSpc>
              <a:spcBef>
                <a:spcPts val="50"/>
              </a:spcBef>
              <a:tabLst>
                <a:tab pos="530225" algn="l"/>
              </a:tabLst>
            </a:pPr>
            <a:r>
              <a:rPr sz="1800" spc="-25" dirty="0">
                <a:latin typeface="Gill Sans MT"/>
                <a:cs typeface="Gill Sans MT"/>
              </a:rPr>
              <a:t>C)</a:t>
            </a:r>
            <a:r>
              <a:rPr sz="1800" dirty="0">
                <a:latin typeface="Gill Sans MT"/>
                <a:cs typeface="Gill Sans MT"/>
              </a:rPr>
              <a:t>	</a:t>
            </a:r>
            <a:r>
              <a:rPr sz="1800" spc="-50" dirty="0">
                <a:latin typeface="Gill Sans MT"/>
                <a:cs typeface="Gill Sans MT"/>
              </a:rPr>
              <a:t>C</a:t>
            </a:r>
            <a:endParaRPr sz="1800" dirty="0">
              <a:latin typeface="Gill Sans MT"/>
              <a:cs typeface="Gill Sans MT"/>
            </a:endParaRPr>
          </a:p>
        </p:txBody>
      </p:sp>
      <p:sp>
        <p:nvSpPr>
          <p:cNvPr id="5" name="object 5"/>
          <p:cNvSpPr txBox="1"/>
          <p:nvPr/>
        </p:nvSpPr>
        <p:spPr>
          <a:xfrm>
            <a:off x="8431305" y="4679575"/>
            <a:ext cx="928369" cy="295910"/>
          </a:xfrm>
          <a:prstGeom prst="rect">
            <a:avLst/>
          </a:prstGeom>
          <a:ln w="12700">
            <a:solidFill>
              <a:srgbClr val="FF0000"/>
            </a:solidFill>
          </a:ln>
        </p:spPr>
        <p:txBody>
          <a:bodyPr vert="horz" wrap="square" lIns="0" tIns="10795" rIns="0" bIns="0" rtlCol="0">
            <a:spAutoFit/>
          </a:bodyPr>
          <a:lstStyle/>
          <a:p>
            <a:pPr marL="141605">
              <a:lnSpc>
                <a:spcPct val="100000"/>
              </a:lnSpc>
              <a:spcBef>
                <a:spcPts val="85"/>
              </a:spcBef>
              <a:tabLst>
                <a:tab pos="577850" algn="l"/>
              </a:tabLst>
            </a:pPr>
            <a:r>
              <a:rPr sz="1800" spc="-25" dirty="0">
                <a:latin typeface="Gill Sans MT"/>
                <a:cs typeface="Gill Sans MT"/>
              </a:rPr>
              <a:t>D)</a:t>
            </a:r>
            <a:r>
              <a:rPr sz="1800" dirty="0">
                <a:latin typeface="Gill Sans MT"/>
                <a:cs typeface="Gill Sans MT"/>
              </a:rPr>
              <a:t>	D</a:t>
            </a:r>
            <a:endParaRPr sz="1800">
              <a:latin typeface="Gill Sans MT"/>
              <a:cs typeface="Gill Sans MT"/>
            </a:endParaRPr>
          </a:p>
        </p:txBody>
      </p:sp>
      <p:sp>
        <p:nvSpPr>
          <p:cNvPr id="6" name="object 6"/>
          <p:cNvSpPr txBox="1"/>
          <p:nvPr/>
        </p:nvSpPr>
        <p:spPr>
          <a:xfrm>
            <a:off x="8510044" y="4946395"/>
            <a:ext cx="2726690" cy="1662430"/>
          </a:xfrm>
          <a:prstGeom prst="rect">
            <a:avLst/>
          </a:prstGeom>
        </p:spPr>
        <p:txBody>
          <a:bodyPr vert="horz" wrap="square" lIns="0" tIns="12700" rIns="0" bIns="0" rtlCol="0">
            <a:spAutoFit/>
          </a:bodyPr>
          <a:lstStyle/>
          <a:p>
            <a:pPr marL="62865">
              <a:lnSpc>
                <a:spcPct val="100000"/>
              </a:lnSpc>
              <a:spcBef>
                <a:spcPts val="100"/>
              </a:spcBef>
              <a:tabLst>
                <a:tab pos="505459" algn="l"/>
              </a:tabLst>
            </a:pPr>
            <a:r>
              <a:rPr sz="1800" spc="-25" dirty="0">
                <a:latin typeface="Gill Sans MT"/>
                <a:cs typeface="Gill Sans MT"/>
              </a:rPr>
              <a:t>E)</a:t>
            </a:r>
            <a:r>
              <a:rPr sz="1800" dirty="0">
                <a:latin typeface="Gill Sans MT"/>
                <a:cs typeface="Gill Sans MT"/>
              </a:rPr>
              <a:t>	</a:t>
            </a:r>
            <a:r>
              <a:rPr sz="1800" spc="-50" dirty="0">
                <a:latin typeface="Gill Sans MT"/>
                <a:cs typeface="Gill Sans MT"/>
              </a:rPr>
              <a:t>E</a:t>
            </a:r>
            <a:endParaRPr sz="1800" dirty="0">
              <a:latin typeface="Gill Sans MT"/>
              <a:cs typeface="Gill Sans MT"/>
            </a:endParaRPr>
          </a:p>
          <a:p>
            <a:pPr marL="62865">
              <a:lnSpc>
                <a:spcPct val="100000"/>
              </a:lnSpc>
              <a:spcBef>
                <a:spcPts val="25"/>
              </a:spcBef>
              <a:tabLst>
                <a:tab pos="499745" algn="l"/>
              </a:tabLst>
            </a:pPr>
            <a:r>
              <a:rPr sz="1800" spc="-20" dirty="0">
                <a:latin typeface="Gill Sans MT"/>
                <a:cs typeface="Gill Sans MT"/>
              </a:rPr>
              <a:t>F)</a:t>
            </a:r>
            <a:r>
              <a:rPr sz="1800" dirty="0">
                <a:latin typeface="Gill Sans MT"/>
                <a:cs typeface="Gill Sans MT"/>
              </a:rPr>
              <a:t>	</a:t>
            </a:r>
            <a:r>
              <a:rPr sz="1800" spc="-20" dirty="0">
                <a:latin typeface="Gill Sans MT"/>
                <a:cs typeface="Gill Sans MT"/>
              </a:rPr>
              <a:t>F</a:t>
            </a:r>
            <a:endParaRPr sz="1800" dirty="0">
              <a:latin typeface="Gill Sans MT"/>
              <a:cs typeface="Gill Sans MT"/>
            </a:endParaRPr>
          </a:p>
          <a:p>
            <a:pPr marL="12700" marR="5080" algn="just">
              <a:lnSpc>
                <a:spcPct val="102200"/>
              </a:lnSpc>
              <a:spcBef>
                <a:spcPts val="1920"/>
              </a:spcBef>
            </a:pPr>
            <a:r>
              <a:rPr sz="1800" dirty="0">
                <a:solidFill>
                  <a:srgbClr val="FF0000"/>
                </a:solidFill>
                <a:latin typeface="Gill Sans MT"/>
                <a:cs typeface="Gill Sans MT"/>
              </a:rPr>
              <a:t>Without this sequence, there is no transcript expressed at all</a:t>
            </a:r>
            <a:endParaRPr sz="1800" dirty="0">
              <a:latin typeface="Gill Sans MT"/>
              <a:cs typeface="Gill Sans MT"/>
            </a:endParaRPr>
          </a:p>
        </p:txBody>
      </p:sp>
      <p:sp>
        <p:nvSpPr>
          <p:cNvPr id="9" name="TextBox 8">
            <a:extLst>
              <a:ext uri="{FF2B5EF4-FFF2-40B4-BE49-F238E27FC236}">
                <a16:creationId xmlns:a16="http://schemas.microsoft.com/office/drawing/2014/main" id="{D587320C-0362-AE12-72BF-890377BDCF47}"/>
              </a:ext>
            </a:extLst>
          </p:cNvPr>
          <p:cNvSpPr txBox="1"/>
          <p:nvPr/>
        </p:nvSpPr>
        <p:spPr>
          <a:xfrm>
            <a:off x="779928" y="405805"/>
            <a:ext cx="10497671" cy="2031325"/>
          </a:xfrm>
          <a:prstGeom prst="rect">
            <a:avLst/>
          </a:prstGeom>
          <a:noFill/>
        </p:spPr>
        <p:txBody>
          <a:bodyPr wrap="square" rtlCol="0">
            <a:spAutoFit/>
          </a:bodyPr>
          <a:lstStyle/>
          <a:p>
            <a:pPr marL="12700" marR="5080">
              <a:spcBef>
                <a:spcPts val="484"/>
              </a:spcBef>
              <a:tabLst>
                <a:tab pos="354965" algn="l"/>
              </a:tabLst>
            </a:pPr>
            <a:r>
              <a:rPr lang="en-US" sz="1800" dirty="0">
                <a:latin typeface="Gill Sans MT"/>
                <a:cs typeface="Gill Sans MT"/>
              </a:rPr>
              <a:t>Gene </a:t>
            </a:r>
            <a:r>
              <a:rPr lang="en-US" sz="1800" i="1" dirty="0">
                <a:latin typeface="Gill Sans MT Italic"/>
                <a:cs typeface="Gill Sans MT Italic"/>
              </a:rPr>
              <a:t>B</a:t>
            </a:r>
            <a:r>
              <a:rPr lang="en-US" sz="1800" dirty="0">
                <a:latin typeface="Times New Roman"/>
                <a:cs typeface="Times New Roman"/>
              </a:rPr>
              <a:t> </a:t>
            </a:r>
            <a:r>
              <a:rPr lang="en-US" sz="1800" dirty="0">
                <a:latin typeface="Gill Sans MT"/>
                <a:cs typeface="Gill Sans MT"/>
              </a:rPr>
              <a:t>is highly expressed in skin cells. To identify the sequence elements (</a:t>
            </a:r>
            <a:r>
              <a:rPr lang="en-US" sz="1800" i="1" dirty="0">
                <a:latin typeface="Gill Sans MT Italic"/>
                <a:cs typeface="Gill Sans MT Italic"/>
              </a:rPr>
              <a:t>cis</a:t>
            </a:r>
            <a:r>
              <a:rPr lang="en-US" sz="1800" dirty="0">
                <a:latin typeface="Gill Sans MT"/>
                <a:cs typeface="Gill Sans MT"/>
              </a:rPr>
              <a:t>-elements) that regulate the expression of gene B, you joined different parts of upstream and downstream genomic DNA regions of gene B (black lines, full or parts of A to F) to a GFP reporter (i.e., the coding region of GFP) as shown in the figure below. These different DNA fusions (reporter fusions) were introduced into skin cells growing in the lab by transfection, and the level of GFP expression was monitored by measuring green fluorescence. The table below shows relative GFP expression, with more +’s equal to more expression. (one + = basal expression).</a:t>
            </a:r>
          </a:p>
          <a:p>
            <a:pPr marL="285750" indent="-285750">
              <a:buFont typeface="Arial" panose="020B0604020202020204" pitchFamily="34" charset="0"/>
              <a:buChar cha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80855" y="2261870"/>
            <a:ext cx="7185809" cy="4072516"/>
          </a:xfrm>
          <a:prstGeom prst="rect">
            <a:avLst/>
          </a:prstGeom>
        </p:spPr>
      </p:pic>
      <p:sp>
        <p:nvSpPr>
          <p:cNvPr id="4" name="object 4"/>
          <p:cNvSpPr txBox="1"/>
          <p:nvPr/>
        </p:nvSpPr>
        <p:spPr>
          <a:xfrm>
            <a:off x="8103388" y="2748788"/>
            <a:ext cx="3583304" cy="2497455"/>
          </a:xfrm>
          <a:prstGeom prst="rect">
            <a:avLst/>
          </a:prstGeom>
        </p:spPr>
        <p:txBody>
          <a:bodyPr vert="horz" wrap="square" lIns="0" tIns="12700" rIns="0" bIns="0" rtlCol="0">
            <a:spAutoFit/>
          </a:bodyPr>
          <a:lstStyle/>
          <a:p>
            <a:pPr marL="12700">
              <a:lnSpc>
                <a:spcPct val="100000"/>
              </a:lnSpc>
              <a:spcBef>
                <a:spcPts val="100"/>
              </a:spcBef>
            </a:pPr>
            <a:r>
              <a:rPr sz="1800" dirty="0">
                <a:latin typeface="Gill Sans MT"/>
                <a:cs typeface="Gill Sans MT"/>
              </a:rPr>
              <a:t>Which area(s) is/are likely to contain a</a:t>
            </a:r>
          </a:p>
          <a:p>
            <a:pPr marL="12700">
              <a:lnSpc>
                <a:spcPct val="100000"/>
              </a:lnSpc>
              <a:spcBef>
                <a:spcPts val="45"/>
              </a:spcBef>
            </a:pPr>
            <a:r>
              <a:rPr sz="1800" i="1" dirty="0">
                <a:latin typeface="Gill Sans MT Italic"/>
                <a:cs typeface="Gill Sans MT Italic"/>
              </a:rPr>
              <a:t>cis</a:t>
            </a:r>
            <a:r>
              <a:rPr sz="1800" dirty="0">
                <a:latin typeface="Gill Sans MT"/>
                <a:cs typeface="Gill Sans MT"/>
              </a:rPr>
              <a:t>-acting regulatory element?</a:t>
            </a:r>
          </a:p>
          <a:p>
            <a:pPr>
              <a:lnSpc>
                <a:spcPct val="100000"/>
              </a:lnSpc>
              <a:spcBef>
                <a:spcPts val="50"/>
              </a:spcBef>
            </a:pPr>
            <a:endParaRPr sz="1800" dirty="0">
              <a:latin typeface="Gill Sans MT"/>
              <a:cs typeface="Gill Sans MT"/>
            </a:endParaRPr>
          </a:p>
          <a:p>
            <a:pPr marL="469900">
              <a:lnSpc>
                <a:spcPct val="100000"/>
              </a:lnSpc>
              <a:tabLst>
                <a:tab pos="927735" algn="l"/>
              </a:tabLst>
            </a:pPr>
            <a:r>
              <a:rPr sz="1800" spc="-25" dirty="0">
                <a:latin typeface="Gill Sans MT"/>
                <a:cs typeface="Gill Sans MT"/>
              </a:rPr>
              <a:t>A)</a:t>
            </a:r>
            <a:r>
              <a:rPr sz="1800" dirty="0">
                <a:latin typeface="Gill Sans MT"/>
                <a:cs typeface="Gill Sans MT"/>
              </a:rPr>
              <a:t>	</a:t>
            </a:r>
            <a:r>
              <a:rPr sz="1800" spc="-50" dirty="0">
                <a:latin typeface="Gill Sans MT"/>
                <a:cs typeface="Gill Sans MT"/>
              </a:rPr>
              <a:t>A</a:t>
            </a:r>
            <a:endParaRPr sz="1800" dirty="0">
              <a:latin typeface="Gill Sans MT"/>
              <a:cs typeface="Gill Sans MT"/>
            </a:endParaRPr>
          </a:p>
          <a:p>
            <a:pPr marL="469900">
              <a:lnSpc>
                <a:spcPts val="2135"/>
              </a:lnSpc>
              <a:spcBef>
                <a:spcPts val="25"/>
              </a:spcBef>
              <a:tabLst>
                <a:tab pos="926465" algn="l"/>
              </a:tabLst>
            </a:pPr>
            <a:r>
              <a:rPr sz="1800" spc="-25" dirty="0">
                <a:latin typeface="Gill Sans MT"/>
                <a:cs typeface="Gill Sans MT"/>
              </a:rPr>
              <a:t>B)</a:t>
            </a:r>
            <a:r>
              <a:rPr sz="1800" dirty="0">
                <a:latin typeface="Gill Sans MT"/>
                <a:cs typeface="Gill Sans MT"/>
              </a:rPr>
              <a:t>	</a:t>
            </a:r>
            <a:r>
              <a:rPr sz="1800" spc="-50" dirty="0">
                <a:latin typeface="Gill Sans MT"/>
                <a:cs typeface="Gill Sans MT"/>
              </a:rPr>
              <a:t>B</a:t>
            </a:r>
            <a:endParaRPr sz="1800" dirty="0">
              <a:latin typeface="Gill Sans MT"/>
              <a:cs typeface="Gill Sans MT"/>
            </a:endParaRPr>
          </a:p>
          <a:p>
            <a:pPr marL="469900">
              <a:lnSpc>
                <a:spcPts val="2135"/>
              </a:lnSpc>
              <a:tabLst>
                <a:tab pos="895985" algn="l"/>
              </a:tabLst>
            </a:pPr>
            <a:r>
              <a:rPr sz="1800" spc="-25" dirty="0">
                <a:latin typeface="Gill Sans MT"/>
                <a:cs typeface="Gill Sans MT"/>
              </a:rPr>
              <a:t>C)</a:t>
            </a:r>
            <a:r>
              <a:rPr sz="1800" dirty="0">
                <a:latin typeface="Gill Sans MT"/>
                <a:cs typeface="Gill Sans MT"/>
              </a:rPr>
              <a:t>	</a:t>
            </a:r>
            <a:r>
              <a:rPr sz="1800" spc="-50" dirty="0">
                <a:latin typeface="Gill Sans MT"/>
                <a:cs typeface="Gill Sans MT"/>
              </a:rPr>
              <a:t>C</a:t>
            </a:r>
            <a:endParaRPr sz="1800" dirty="0">
              <a:latin typeface="Gill Sans MT"/>
              <a:cs typeface="Gill Sans MT"/>
            </a:endParaRPr>
          </a:p>
          <a:p>
            <a:pPr marL="469900">
              <a:lnSpc>
                <a:spcPct val="100000"/>
              </a:lnSpc>
              <a:spcBef>
                <a:spcPts val="45"/>
              </a:spcBef>
              <a:tabLst>
                <a:tab pos="906144" algn="l"/>
              </a:tabLst>
            </a:pPr>
            <a:r>
              <a:rPr sz="1800" spc="-25" dirty="0">
                <a:latin typeface="Gill Sans MT"/>
                <a:cs typeface="Gill Sans MT"/>
              </a:rPr>
              <a:t>D)</a:t>
            </a:r>
            <a:r>
              <a:rPr sz="1800" dirty="0">
                <a:latin typeface="Gill Sans MT"/>
                <a:cs typeface="Gill Sans MT"/>
              </a:rPr>
              <a:t>	D</a:t>
            </a:r>
          </a:p>
          <a:p>
            <a:pPr marL="469900">
              <a:lnSpc>
                <a:spcPts val="2135"/>
              </a:lnSpc>
              <a:spcBef>
                <a:spcPts val="25"/>
              </a:spcBef>
              <a:tabLst>
                <a:tab pos="912494" algn="l"/>
              </a:tabLst>
            </a:pPr>
            <a:r>
              <a:rPr sz="1800" spc="-25" dirty="0">
                <a:latin typeface="Gill Sans MT"/>
                <a:cs typeface="Gill Sans MT"/>
              </a:rPr>
              <a:t>E)</a:t>
            </a:r>
            <a:r>
              <a:rPr sz="1800" dirty="0">
                <a:latin typeface="Gill Sans MT"/>
                <a:cs typeface="Gill Sans MT"/>
              </a:rPr>
              <a:t>	</a:t>
            </a:r>
            <a:r>
              <a:rPr sz="1800" spc="-50" dirty="0">
                <a:latin typeface="Gill Sans MT"/>
                <a:cs typeface="Gill Sans MT"/>
              </a:rPr>
              <a:t>E</a:t>
            </a:r>
            <a:endParaRPr sz="1800" dirty="0">
              <a:latin typeface="Gill Sans MT"/>
              <a:cs typeface="Gill Sans MT"/>
            </a:endParaRPr>
          </a:p>
          <a:p>
            <a:pPr marL="469900">
              <a:lnSpc>
                <a:spcPts val="2135"/>
              </a:lnSpc>
              <a:tabLst>
                <a:tab pos="906144" algn="l"/>
              </a:tabLst>
            </a:pPr>
            <a:r>
              <a:rPr sz="1800" spc="-20" dirty="0">
                <a:latin typeface="Gill Sans MT"/>
                <a:cs typeface="Gill Sans MT"/>
              </a:rPr>
              <a:t>F)</a:t>
            </a:r>
            <a:r>
              <a:rPr sz="1800" dirty="0">
                <a:latin typeface="Gill Sans MT"/>
                <a:cs typeface="Gill Sans MT"/>
              </a:rPr>
              <a:t>	</a:t>
            </a:r>
            <a:r>
              <a:rPr sz="1800" spc="-20" dirty="0">
                <a:latin typeface="Gill Sans MT"/>
                <a:cs typeface="Gill Sans MT"/>
              </a:rPr>
              <a:t>F</a:t>
            </a:r>
            <a:endParaRPr sz="1800" dirty="0">
              <a:latin typeface="Gill Sans MT"/>
              <a:cs typeface="Gill Sans MT"/>
            </a:endParaRPr>
          </a:p>
        </p:txBody>
      </p:sp>
      <p:sp>
        <p:nvSpPr>
          <p:cNvPr id="7" name="TextBox 6">
            <a:extLst>
              <a:ext uri="{FF2B5EF4-FFF2-40B4-BE49-F238E27FC236}">
                <a16:creationId xmlns:a16="http://schemas.microsoft.com/office/drawing/2014/main" id="{F663D848-9BFF-FF76-6C61-04B75A63E905}"/>
              </a:ext>
            </a:extLst>
          </p:cNvPr>
          <p:cNvSpPr txBox="1"/>
          <p:nvPr/>
        </p:nvSpPr>
        <p:spPr>
          <a:xfrm>
            <a:off x="779928" y="405805"/>
            <a:ext cx="10497671" cy="2031325"/>
          </a:xfrm>
          <a:prstGeom prst="rect">
            <a:avLst/>
          </a:prstGeom>
          <a:noFill/>
        </p:spPr>
        <p:txBody>
          <a:bodyPr wrap="square" rtlCol="0">
            <a:spAutoFit/>
          </a:bodyPr>
          <a:lstStyle/>
          <a:p>
            <a:pPr marL="12700" marR="5080">
              <a:spcBef>
                <a:spcPts val="484"/>
              </a:spcBef>
              <a:tabLst>
                <a:tab pos="354965" algn="l"/>
              </a:tabLst>
            </a:pPr>
            <a:r>
              <a:rPr lang="en-US" sz="1800" dirty="0">
                <a:latin typeface="Gill Sans MT"/>
                <a:cs typeface="Gill Sans MT"/>
              </a:rPr>
              <a:t>Gene </a:t>
            </a:r>
            <a:r>
              <a:rPr lang="en-US" sz="1800" i="1" dirty="0">
                <a:latin typeface="Gill Sans MT Italic"/>
                <a:cs typeface="Gill Sans MT Italic"/>
              </a:rPr>
              <a:t>B</a:t>
            </a:r>
            <a:r>
              <a:rPr lang="en-US" sz="1800" dirty="0">
                <a:latin typeface="Times New Roman"/>
                <a:cs typeface="Times New Roman"/>
              </a:rPr>
              <a:t> </a:t>
            </a:r>
            <a:r>
              <a:rPr lang="en-US" sz="1800" dirty="0">
                <a:latin typeface="Gill Sans MT"/>
                <a:cs typeface="Gill Sans MT"/>
              </a:rPr>
              <a:t>is highly expressed in skin cells. To identify the sequence elements (</a:t>
            </a:r>
            <a:r>
              <a:rPr lang="en-US" sz="1800" i="1" dirty="0">
                <a:latin typeface="Gill Sans MT Italic"/>
                <a:cs typeface="Gill Sans MT Italic"/>
              </a:rPr>
              <a:t>cis</a:t>
            </a:r>
            <a:r>
              <a:rPr lang="en-US" sz="1800" dirty="0">
                <a:latin typeface="Gill Sans MT"/>
                <a:cs typeface="Gill Sans MT"/>
              </a:rPr>
              <a:t>-elements) that regulate the expression of gene B, you joined different parts of upstream and downstream genomic DNA regions of gene B (black lines, full or parts of A to F) to a GFP reporter (i.e., the coding region of GFP) as shown in the figure below. These different DNA fusions (reporter fusions) were introduced into skin cells growing in the lab by transfection, and the level of GFP expression was monitored by measuring green fluorescence. The table below shows relative GFP expression, with more +’s equal to more expression. (one + = basal expression).</a:t>
            </a:r>
          </a:p>
          <a:p>
            <a:pPr marL="285750" indent="-285750">
              <a:buFont typeface="Arial" panose="020B0604020202020204" pitchFamily="34" charset="0"/>
              <a:buChar cha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80855" y="2261870"/>
            <a:ext cx="7185809" cy="4072516"/>
          </a:xfrm>
          <a:prstGeom prst="rect">
            <a:avLst/>
          </a:prstGeom>
        </p:spPr>
      </p:pic>
      <p:sp>
        <p:nvSpPr>
          <p:cNvPr id="4" name="object 4"/>
          <p:cNvSpPr txBox="1"/>
          <p:nvPr/>
        </p:nvSpPr>
        <p:spPr>
          <a:xfrm>
            <a:off x="8103388" y="2748788"/>
            <a:ext cx="3583304" cy="1125855"/>
          </a:xfrm>
          <a:prstGeom prst="rect">
            <a:avLst/>
          </a:prstGeom>
        </p:spPr>
        <p:txBody>
          <a:bodyPr vert="horz" wrap="square" lIns="0" tIns="12700" rIns="0" bIns="0" rtlCol="0">
            <a:spAutoFit/>
          </a:bodyPr>
          <a:lstStyle/>
          <a:p>
            <a:pPr marL="12700">
              <a:lnSpc>
                <a:spcPct val="100000"/>
              </a:lnSpc>
              <a:spcBef>
                <a:spcPts val="100"/>
              </a:spcBef>
            </a:pPr>
            <a:r>
              <a:rPr sz="1800" dirty="0">
                <a:latin typeface="Gill Sans MT"/>
                <a:cs typeface="Gill Sans MT"/>
              </a:rPr>
              <a:t>Which area(s) is/are likely to contain a</a:t>
            </a:r>
          </a:p>
          <a:p>
            <a:pPr marL="12700">
              <a:lnSpc>
                <a:spcPct val="100000"/>
              </a:lnSpc>
              <a:spcBef>
                <a:spcPts val="45"/>
              </a:spcBef>
            </a:pPr>
            <a:r>
              <a:rPr sz="1800" i="1" dirty="0">
                <a:latin typeface="Gill Sans MT Italic"/>
                <a:cs typeface="Gill Sans MT Italic"/>
              </a:rPr>
              <a:t>cis</a:t>
            </a:r>
            <a:r>
              <a:rPr sz="1800" dirty="0">
                <a:latin typeface="Gill Sans MT"/>
                <a:cs typeface="Gill Sans MT"/>
              </a:rPr>
              <a:t>-acting regulatory element?</a:t>
            </a:r>
          </a:p>
          <a:p>
            <a:pPr>
              <a:lnSpc>
                <a:spcPct val="100000"/>
              </a:lnSpc>
              <a:spcBef>
                <a:spcPts val="50"/>
              </a:spcBef>
            </a:pPr>
            <a:endParaRPr sz="1800" dirty="0">
              <a:latin typeface="Gill Sans MT"/>
              <a:cs typeface="Gill Sans MT"/>
            </a:endParaRPr>
          </a:p>
          <a:p>
            <a:pPr marL="469900">
              <a:lnSpc>
                <a:spcPct val="100000"/>
              </a:lnSpc>
              <a:tabLst>
                <a:tab pos="927735" algn="l"/>
              </a:tabLst>
            </a:pPr>
            <a:r>
              <a:rPr sz="1800" spc="-25" dirty="0">
                <a:latin typeface="Gill Sans MT"/>
                <a:cs typeface="Gill Sans MT"/>
              </a:rPr>
              <a:t>A)</a:t>
            </a:r>
            <a:r>
              <a:rPr sz="1800" dirty="0">
                <a:latin typeface="Gill Sans MT"/>
                <a:cs typeface="Gill Sans MT"/>
              </a:rPr>
              <a:t>	</a:t>
            </a:r>
            <a:r>
              <a:rPr sz="1800" spc="-50" dirty="0">
                <a:latin typeface="Gill Sans MT"/>
                <a:cs typeface="Gill Sans MT"/>
              </a:rPr>
              <a:t>A</a:t>
            </a:r>
            <a:endParaRPr sz="1800" dirty="0">
              <a:latin typeface="Gill Sans MT"/>
              <a:cs typeface="Gill Sans MT"/>
            </a:endParaRPr>
          </a:p>
        </p:txBody>
      </p:sp>
      <p:sp>
        <p:nvSpPr>
          <p:cNvPr id="5" name="object 5"/>
          <p:cNvSpPr txBox="1"/>
          <p:nvPr/>
        </p:nvSpPr>
        <p:spPr>
          <a:xfrm>
            <a:off x="8390964" y="3863792"/>
            <a:ext cx="928369" cy="295910"/>
          </a:xfrm>
          <a:prstGeom prst="rect">
            <a:avLst/>
          </a:prstGeom>
          <a:ln w="12700">
            <a:solidFill>
              <a:srgbClr val="FF0000"/>
            </a:solidFill>
          </a:ln>
        </p:spPr>
        <p:txBody>
          <a:bodyPr vert="horz" wrap="square" lIns="0" tIns="635" rIns="0" bIns="0" rtlCol="0">
            <a:spAutoFit/>
          </a:bodyPr>
          <a:lstStyle/>
          <a:p>
            <a:pPr marL="182245">
              <a:lnSpc>
                <a:spcPct val="100000"/>
              </a:lnSpc>
              <a:spcBef>
                <a:spcPts val="5"/>
              </a:spcBef>
              <a:tabLst>
                <a:tab pos="638810" algn="l"/>
              </a:tabLst>
            </a:pPr>
            <a:r>
              <a:rPr sz="1800" spc="-25" dirty="0">
                <a:latin typeface="Gill Sans MT"/>
                <a:cs typeface="Gill Sans MT"/>
              </a:rPr>
              <a:t>B)</a:t>
            </a:r>
            <a:r>
              <a:rPr sz="1800" dirty="0">
                <a:latin typeface="Gill Sans MT"/>
                <a:cs typeface="Gill Sans MT"/>
              </a:rPr>
              <a:t>	</a:t>
            </a:r>
            <a:r>
              <a:rPr sz="1800" spc="-50" dirty="0">
                <a:latin typeface="Gill Sans MT"/>
                <a:cs typeface="Gill Sans MT"/>
              </a:rPr>
              <a:t>B</a:t>
            </a:r>
            <a:endParaRPr sz="1800">
              <a:latin typeface="Gill Sans MT"/>
              <a:cs typeface="Gill Sans MT"/>
            </a:endParaRPr>
          </a:p>
        </p:txBody>
      </p:sp>
      <p:sp>
        <p:nvSpPr>
          <p:cNvPr id="6" name="object 6"/>
          <p:cNvSpPr txBox="1"/>
          <p:nvPr/>
        </p:nvSpPr>
        <p:spPr>
          <a:xfrm>
            <a:off x="8560588" y="4120388"/>
            <a:ext cx="614045" cy="299720"/>
          </a:xfrm>
          <a:prstGeom prst="rect">
            <a:avLst/>
          </a:prstGeom>
        </p:spPr>
        <p:txBody>
          <a:bodyPr vert="horz" wrap="square" lIns="0" tIns="12700" rIns="0" bIns="0" rtlCol="0">
            <a:spAutoFit/>
          </a:bodyPr>
          <a:lstStyle/>
          <a:p>
            <a:pPr marL="12700">
              <a:lnSpc>
                <a:spcPct val="100000"/>
              </a:lnSpc>
              <a:spcBef>
                <a:spcPts val="100"/>
              </a:spcBef>
              <a:tabLst>
                <a:tab pos="438784" algn="l"/>
              </a:tabLst>
            </a:pPr>
            <a:r>
              <a:rPr sz="1800" spc="-25" dirty="0">
                <a:latin typeface="Gill Sans MT"/>
                <a:cs typeface="Gill Sans MT"/>
              </a:rPr>
              <a:t>C)</a:t>
            </a:r>
            <a:r>
              <a:rPr sz="1800" dirty="0">
                <a:latin typeface="Gill Sans MT"/>
                <a:cs typeface="Gill Sans MT"/>
              </a:rPr>
              <a:t>	</a:t>
            </a:r>
            <a:r>
              <a:rPr sz="1800" spc="-50" dirty="0">
                <a:latin typeface="Gill Sans MT"/>
                <a:cs typeface="Gill Sans MT"/>
              </a:rPr>
              <a:t>C</a:t>
            </a:r>
            <a:endParaRPr sz="1800">
              <a:latin typeface="Gill Sans MT"/>
              <a:cs typeface="Gill Sans MT"/>
            </a:endParaRPr>
          </a:p>
        </p:txBody>
      </p:sp>
      <p:sp>
        <p:nvSpPr>
          <p:cNvPr id="7" name="object 7"/>
          <p:cNvSpPr txBox="1"/>
          <p:nvPr/>
        </p:nvSpPr>
        <p:spPr>
          <a:xfrm>
            <a:off x="8390964" y="4409682"/>
            <a:ext cx="928369" cy="295910"/>
          </a:xfrm>
          <a:prstGeom prst="rect">
            <a:avLst/>
          </a:prstGeom>
          <a:ln w="12700">
            <a:solidFill>
              <a:srgbClr val="FF0000"/>
            </a:solidFill>
          </a:ln>
        </p:spPr>
        <p:txBody>
          <a:bodyPr vert="horz" wrap="square" lIns="0" tIns="3810" rIns="0" bIns="0" rtlCol="0">
            <a:spAutoFit/>
          </a:bodyPr>
          <a:lstStyle/>
          <a:p>
            <a:pPr marL="182245">
              <a:lnSpc>
                <a:spcPct val="100000"/>
              </a:lnSpc>
              <a:spcBef>
                <a:spcPts val="30"/>
              </a:spcBef>
              <a:tabLst>
                <a:tab pos="618490" algn="l"/>
              </a:tabLst>
            </a:pPr>
            <a:r>
              <a:rPr sz="1800" spc="-25" dirty="0">
                <a:latin typeface="Gill Sans MT"/>
                <a:cs typeface="Gill Sans MT"/>
              </a:rPr>
              <a:t>D)</a:t>
            </a:r>
            <a:r>
              <a:rPr sz="1800" dirty="0">
                <a:latin typeface="Gill Sans MT"/>
                <a:cs typeface="Gill Sans MT"/>
              </a:rPr>
              <a:t>	D</a:t>
            </a:r>
            <a:endParaRPr sz="1800">
              <a:latin typeface="Gill Sans MT"/>
              <a:cs typeface="Gill Sans MT"/>
            </a:endParaRPr>
          </a:p>
        </p:txBody>
      </p:sp>
      <p:sp>
        <p:nvSpPr>
          <p:cNvPr id="8" name="object 8"/>
          <p:cNvSpPr txBox="1"/>
          <p:nvPr/>
        </p:nvSpPr>
        <p:spPr>
          <a:xfrm>
            <a:off x="8510044" y="4678171"/>
            <a:ext cx="2363470" cy="1650364"/>
          </a:xfrm>
          <a:prstGeom prst="rect">
            <a:avLst/>
          </a:prstGeom>
        </p:spPr>
        <p:txBody>
          <a:bodyPr vert="horz" wrap="square" lIns="0" tIns="12700" rIns="0" bIns="0" rtlCol="0">
            <a:spAutoFit/>
          </a:bodyPr>
          <a:lstStyle/>
          <a:p>
            <a:pPr marL="62865">
              <a:lnSpc>
                <a:spcPts val="2135"/>
              </a:lnSpc>
              <a:spcBef>
                <a:spcPts val="100"/>
              </a:spcBef>
              <a:tabLst>
                <a:tab pos="505459" algn="l"/>
              </a:tabLst>
            </a:pPr>
            <a:r>
              <a:rPr sz="1800" spc="-25" dirty="0">
                <a:latin typeface="Gill Sans MT"/>
                <a:cs typeface="Gill Sans MT"/>
              </a:rPr>
              <a:t>E)</a:t>
            </a:r>
            <a:r>
              <a:rPr sz="1800" dirty="0">
                <a:latin typeface="Gill Sans MT"/>
                <a:cs typeface="Gill Sans MT"/>
              </a:rPr>
              <a:t>	</a:t>
            </a:r>
            <a:r>
              <a:rPr sz="1800" spc="-50" dirty="0">
                <a:latin typeface="Gill Sans MT"/>
                <a:cs typeface="Gill Sans MT"/>
              </a:rPr>
              <a:t>E</a:t>
            </a:r>
            <a:endParaRPr sz="1800">
              <a:latin typeface="Gill Sans MT"/>
              <a:cs typeface="Gill Sans MT"/>
            </a:endParaRPr>
          </a:p>
          <a:p>
            <a:pPr marL="62865">
              <a:lnSpc>
                <a:spcPts val="2135"/>
              </a:lnSpc>
              <a:tabLst>
                <a:tab pos="499745" algn="l"/>
              </a:tabLst>
            </a:pPr>
            <a:r>
              <a:rPr sz="1800" spc="-20" dirty="0">
                <a:latin typeface="Gill Sans MT"/>
                <a:cs typeface="Gill Sans MT"/>
              </a:rPr>
              <a:t>F)</a:t>
            </a:r>
            <a:r>
              <a:rPr sz="1800" dirty="0">
                <a:latin typeface="Gill Sans MT"/>
                <a:cs typeface="Gill Sans MT"/>
              </a:rPr>
              <a:t>	</a:t>
            </a:r>
            <a:r>
              <a:rPr sz="1800" spc="-20" dirty="0">
                <a:latin typeface="Gill Sans MT"/>
                <a:cs typeface="Gill Sans MT"/>
              </a:rPr>
              <a:t>F</a:t>
            </a:r>
            <a:endParaRPr sz="1800">
              <a:latin typeface="Gill Sans MT"/>
              <a:cs typeface="Gill Sans MT"/>
            </a:endParaRPr>
          </a:p>
          <a:p>
            <a:pPr>
              <a:lnSpc>
                <a:spcPct val="100000"/>
              </a:lnSpc>
              <a:spcBef>
                <a:spcPts val="2014"/>
              </a:spcBef>
            </a:pPr>
            <a:endParaRPr sz="1800">
              <a:latin typeface="Gill Sans MT"/>
              <a:cs typeface="Gill Sans MT"/>
            </a:endParaRPr>
          </a:p>
          <a:p>
            <a:pPr marL="12700" marR="5080">
              <a:lnSpc>
                <a:spcPct val="102200"/>
              </a:lnSpc>
            </a:pPr>
            <a:r>
              <a:rPr sz="1800" dirty="0">
                <a:solidFill>
                  <a:srgbClr val="FF0000"/>
                </a:solidFill>
                <a:latin typeface="Gill Sans MT"/>
                <a:cs typeface="Gill Sans MT"/>
              </a:rPr>
              <a:t>B</a:t>
            </a:r>
            <a:r>
              <a:rPr sz="1800" spc="-45" dirty="0">
                <a:solidFill>
                  <a:srgbClr val="FF0000"/>
                </a:solidFill>
                <a:latin typeface="Gill Sans MT"/>
                <a:cs typeface="Gill Sans MT"/>
              </a:rPr>
              <a:t> </a:t>
            </a:r>
            <a:r>
              <a:rPr sz="1800" spc="-20" dirty="0">
                <a:solidFill>
                  <a:srgbClr val="FF0000"/>
                </a:solidFill>
                <a:latin typeface="Gill Sans MT"/>
                <a:cs typeface="Gill Sans MT"/>
              </a:rPr>
              <a:t>likely</a:t>
            </a:r>
            <a:r>
              <a:rPr sz="1800" spc="-45" dirty="0">
                <a:solidFill>
                  <a:srgbClr val="FF0000"/>
                </a:solidFill>
                <a:latin typeface="Gill Sans MT"/>
                <a:cs typeface="Gill Sans MT"/>
              </a:rPr>
              <a:t> </a:t>
            </a:r>
            <a:r>
              <a:rPr sz="1800" dirty="0">
                <a:solidFill>
                  <a:srgbClr val="FF0000"/>
                </a:solidFill>
                <a:latin typeface="Gill Sans MT"/>
                <a:cs typeface="Gill Sans MT"/>
              </a:rPr>
              <a:t>is</a:t>
            </a:r>
            <a:r>
              <a:rPr sz="1800" spc="-45" dirty="0">
                <a:solidFill>
                  <a:srgbClr val="FF0000"/>
                </a:solidFill>
                <a:latin typeface="Gill Sans MT"/>
                <a:cs typeface="Gill Sans MT"/>
              </a:rPr>
              <a:t> </a:t>
            </a:r>
            <a:r>
              <a:rPr sz="1800" spc="-95" dirty="0">
                <a:solidFill>
                  <a:srgbClr val="FF0000"/>
                </a:solidFill>
                <a:latin typeface="Gill Sans MT"/>
                <a:cs typeface="Gill Sans MT"/>
              </a:rPr>
              <a:t>a </a:t>
            </a:r>
            <a:r>
              <a:rPr sz="1800" spc="-20" dirty="0">
                <a:solidFill>
                  <a:srgbClr val="FF0000"/>
                </a:solidFill>
                <a:latin typeface="Gill Sans MT"/>
                <a:cs typeface="Gill Sans MT"/>
              </a:rPr>
              <a:t>cis-</a:t>
            </a:r>
            <a:r>
              <a:rPr sz="1800" dirty="0">
                <a:solidFill>
                  <a:srgbClr val="FF0000"/>
                </a:solidFill>
                <a:latin typeface="Gill Sans MT"/>
                <a:cs typeface="Gill Sans MT"/>
              </a:rPr>
              <a:t>enhancer</a:t>
            </a:r>
            <a:r>
              <a:rPr sz="1800" spc="-55" dirty="0">
                <a:solidFill>
                  <a:srgbClr val="FF0000"/>
                </a:solidFill>
                <a:latin typeface="Gill Sans MT"/>
                <a:cs typeface="Gill Sans MT"/>
              </a:rPr>
              <a:t> </a:t>
            </a:r>
            <a:r>
              <a:rPr sz="1800" spc="-50" dirty="0">
                <a:solidFill>
                  <a:srgbClr val="FF0000"/>
                </a:solidFill>
                <a:latin typeface="Gill Sans MT"/>
                <a:cs typeface="Gill Sans MT"/>
              </a:rPr>
              <a:t>D </a:t>
            </a:r>
            <a:r>
              <a:rPr sz="1800" spc="-20" dirty="0">
                <a:solidFill>
                  <a:srgbClr val="FF0000"/>
                </a:solidFill>
                <a:latin typeface="Gill Sans MT"/>
                <a:cs typeface="Gill Sans MT"/>
              </a:rPr>
              <a:t>likely</a:t>
            </a:r>
            <a:r>
              <a:rPr sz="1800" spc="-65" dirty="0">
                <a:solidFill>
                  <a:srgbClr val="FF0000"/>
                </a:solidFill>
                <a:latin typeface="Gill Sans MT"/>
                <a:cs typeface="Gill Sans MT"/>
              </a:rPr>
              <a:t> </a:t>
            </a:r>
            <a:r>
              <a:rPr sz="1800" dirty="0">
                <a:solidFill>
                  <a:srgbClr val="FF0000"/>
                </a:solidFill>
                <a:latin typeface="Gill Sans MT"/>
                <a:cs typeface="Gill Sans MT"/>
              </a:rPr>
              <a:t>is</a:t>
            </a:r>
            <a:r>
              <a:rPr sz="1800" spc="-65" dirty="0">
                <a:solidFill>
                  <a:srgbClr val="FF0000"/>
                </a:solidFill>
                <a:latin typeface="Gill Sans MT"/>
                <a:cs typeface="Gill Sans MT"/>
              </a:rPr>
              <a:t> </a:t>
            </a:r>
            <a:r>
              <a:rPr sz="1800" spc="-50" dirty="0">
                <a:solidFill>
                  <a:srgbClr val="FF0000"/>
                </a:solidFill>
                <a:latin typeface="Gill Sans MT"/>
                <a:cs typeface="Gill Sans MT"/>
              </a:rPr>
              <a:t>a </a:t>
            </a:r>
            <a:r>
              <a:rPr sz="1800" spc="-20" dirty="0">
                <a:solidFill>
                  <a:srgbClr val="FF0000"/>
                </a:solidFill>
                <a:latin typeface="Gill Sans MT"/>
                <a:cs typeface="Gill Sans MT"/>
              </a:rPr>
              <a:t>cis-</a:t>
            </a:r>
            <a:r>
              <a:rPr sz="1800" spc="-10" dirty="0">
                <a:solidFill>
                  <a:srgbClr val="FF0000"/>
                </a:solidFill>
                <a:latin typeface="Gill Sans MT"/>
                <a:cs typeface="Gill Sans MT"/>
              </a:rPr>
              <a:t>promoter</a:t>
            </a:r>
            <a:endParaRPr sz="1800">
              <a:latin typeface="Gill Sans MT"/>
              <a:cs typeface="Gill Sans MT"/>
            </a:endParaRPr>
          </a:p>
        </p:txBody>
      </p:sp>
      <p:sp>
        <p:nvSpPr>
          <p:cNvPr id="12" name="TextBox 11">
            <a:extLst>
              <a:ext uri="{FF2B5EF4-FFF2-40B4-BE49-F238E27FC236}">
                <a16:creationId xmlns:a16="http://schemas.microsoft.com/office/drawing/2014/main" id="{C06D1A9D-696D-1D66-13DF-64D9DF3BF3C2}"/>
              </a:ext>
            </a:extLst>
          </p:cNvPr>
          <p:cNvSpPr txBox="1"/>
          <p:nvPr/>
        </p:nvSpPr>
        <p:spPr>
          <a:xfrm>
            <a:off x="779928" y="405805"/>
            <a:ext cx="10497671" cy="2031325"/>
          </a:xfrm>
          <a:prstGeom prst="rect">
            <a:avLst/>
          </a:prstGeom>
          <a:noFill/>
        </p:spPr>
        <p:txBody>
          <a:bodyPr wrap="square" rtlCol="0">
            <a:spAutoFit/>
          </a:bodyPr>
          <a:lstStyle/>
          <a:p>
            <a:pPr marL="12700" marR="5080">
              <a:spcBef>
                <a:spcPts val="484"/>
              </a:spcBef>
              <a:tabLst>
                <a:tab pos="354965" algn="l"/>
              </a:tabLst>
            </a:pPr>
            <a:r>
              <a:rPr lang="en-US" sz="1800" dirty="0">
                <a:latin typeface="Gill Sans MT"/>
                <a:cs typeface="Gill Sans MT"/>
              </a:rPr>
              <a:t>Gene </a:t>
            </a:r>
            <a:r>
              <a:rPr lang="en-US" sz="1800" i="1" dirty="0">
                <a:latin typeface="Gill Sans MT Italic"/>
                <a:cs typeface="Gill Sans MT Italic"/>
              </a:rPr>
              <a:t>B</a:t>
            </a:r>
            <a:r>
              <a:rPr lang="en-US" sz="1800" dirty="0">
                <a:latin typeface="Times New Roman"/>
                <a:cs typeface="Times New Roman"/>
              </a:rPr>
              <a:t> </a:t>
            </a:r>
            <a:r>
              <a:rPr lang="en-US" sz="1800" dirty="0">
                <a:latin typeface="Gill Sans MT"/>
                <a:cs typeface="Gill Sans MT"/>
              </a:rPr>
              <a:t>is highly expressed in skin cells. To identify the sequence elements (</a:t>
            </a:r>
            <a:r>
              <a:rPr lang="en-US" sz="1800" i="1" dirty="0">
                <a:latin typeface="Gill Sans MT Italic"/>
                <a:cs typeface="Gill Sans MT Italic"/>
              </a:rPr>
              <a:t>cis</a:t>
            </a:r>
            <a:r>
              <a:rPr lang="en-US" sz="1800" dirty="0">
                <a:latin typeface="Gill Sans MT"/>
                <a:cs typeface="Gill Sans MT"/>
              </a:rPr>
              <a:t>-elements) that regulate the expression of gene B, you joined different parts of upstream and downstream genomic DNA regions of gene B (black lines, full or parts of A to F) to a GFP reporter (i.e., the coding region of GFP) as shown in the figure below. These different DNA fusions (reporter fusions) were introduced into skin cells growing in the lab by transfection, and the level of GFP expression was monitored by measuring green fluorescence. The table below shows relative GFP expression, with more +’s equal to more expression. (one + = basal expression).</a:t>
            </a:r>
          </a:p>
          <a:p>
            <a:pPr marL="285750" indent="-285750">
              <a:buFont typeface="Arial" panose="020B0604020202020204" pitchFamily="34" charset="0"/>
              <a:buChar cha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80855" y="2261870"/>
            <a:ext cx="7185809" cy="4072516"/>
          </a:xfrm>
          <a:prstGeom prst="rect">
            <a:avLst/>
          </a:prstGeom>
        </p:spPr>
      </p:pic>
      <p:sp>
        <p:nvSpPr>
          <p:cNvPr id="4" name="object 4"/>
          <p:cNvSpPr txBox="1"/>
          <p:nvPr/>
        </p:nvSpPr>
        <p:spPr>
          <a:xfrm>
            <a:off x="8103388" y="2747771"/>
            <a:ext cx="3336925" cy="3137535"/>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Gill Sans MT"/>
                <a:cs typeface="Gill Sans MT"/>
              </a:rPr>
              <a:t>Which area is likely to bind to proteins that activate gene </a:t>
            </a:r>
            <a:r>
              <a:rPr sz="2000" i="1" dirty="0">
                <a:latin typeface="Gill Sans MT Italic"/>
                <a:cs typeface="Gill Sans MT Italic"/>
              </a:rPr>
              <a:t>B</a:t>
            </a:r>
            <a:r>
              <a:rPr sz="2000" dirty="0">
                <a:latin typeface="Times New Roman"/>
                <a:cs typeface="Times New Roman"/>
              </a:rPr>
              <a:t> </a:t>
            </a:r>
            <a:r>
              <a:rPr sz="2000" dirty="0">
                <a:latin typeface="Gill Sans MT"/>
                <a:cs typeface="Gill Sans MT"/>
              </a:rPr>
              <a:t>(an</a:t>
            </a:r>
          </a:p>
          <a:p>
            <a:pPr marL="12700">
              <a:lnSpc>
                <a:spcPct val="100000"/>
              </a:lnSpc>
              <a:spcBef>
                <a:spcPts val="405"/>
              </a:spcBef>
            </a:pPr>
            <a:r>
              <a:rPr sz="2000" dirty="0">
                <a:latin typeface="Gill Sans MT"/>
                <a:cs typeface="Gill Sans MT"/>
              </a:rPr>
              <a:t>activator)?</a:t>
            </a:r>
          </a:p>
          <a:p>
            <a:pPr>
              <a:lnSpc>
                <a:spcPct val="100000"/>
              </a:lnSpc>
              <a:spcBef>
                <a:spcPts val="175"/>
              </a:spcBef>
            </a:pPr>
            <a:endParaRPr sz="2000" dirty="0">
              <a:latin typeface="Gill Sans MT"/>
              <a:cs typeface="Gill Sans MT"/>
            </a:endParaRPr>
          </a:p>
          <a:p>
            <a:pPr marL="469900">
              <a:lnSpc>
                <a:spcPct val="100000"/>
              </a:lnSpc>
              <a:spcBef>
                <a:spcPts val="5"/>
              </a:spcBef>
              <a:tabLst>
                <a:tab pos="975360" algn="l"/>
              </a:tabLst>
            </a:pPr>
            <a:r>
              <a:rPr sz="2000" spc="-25" dirty="0">
                <a:latin typeface="Gill Sans MT"/>
                <a:cs typeface="Gill Sans MT"/>
              </a:rPr>
              <a:t>A)</a:t>
            </a:r>
            <a:r>
              <a:rPr sz="2000" dirty="0">
                <a:latin typeface="Gill Sans MT"/>
                <a:cs typeface="Gill Sans MT"/>
              </a:rPr>
              <a:t>	</a:t>
            </a:r>
            <a:r>
              <a:rPr sz="2000" spc="-50" dirty="0">
                <a:latin typeface="Gill Sans MT"/>
                <a:cs typeface="Gill Sans MT"/>
              </a:rPr>
              <a:t>A</a:t>
            </a:r>
            <a:endParaRPr sz="2000" dirty="0">
              <a:latin typeface="Gill Sans MT"/>
              <a:cs typeface="Gill Sans MT"/>
            </a:endParaRPr>
          </a:p>
          <a:p>
            <a:pPr marL="469900">
              <a:lnSpc>
                <a:spcPct val="100000"/>
              </a:lnSpc>
              <a:tabLst>
                <a:tab pos="974090" algn="l"/>
              </a:tabLst>
            </a:pPr>
            <a:r>
              <a:rPr sz="2000" spc="-25" dirty="0">
                <a:latin typeface="Gill Sans MT"/>
                <a:cs typeface="Gill Sans MT"/>
              </a:rPr>
              <a:t>B)</a:t>
            </a:r>
            <a:r>
              <a:rPr sz="2000" dirty="0">
                <a:latin typeface="Gill Sans MT"/>
                <a:cs typeface="Gill Sans MT"/>
              </a:rPr>
              <a:t>	</a:t>
            </a:r>
            <a:r>
              <a:rPr sz="2000" spc="-50" dirty="0">
                <a:latin typeface="Gill Sans MT"/>
                <a:cs typeface="Gill Sans MT"/>
              </a:rPr>
              <a:t>B</a:t>
            </a:r>
            <a:endParaRPr sz="2000" dirty="0">
              <a:latin typeface="Gill Sans MT"/>
              <a:cs typeface="Gill Sans MT"/>
            </a:endParaRPr>
          </a:p>
          <a:p>
            <a:pPr marL="469900">
              <a:lnSpc>
                <a:spcPct val="100000"/>
              </a:lnSpc>
              <a:tabLst>
                <a:tab pos="941069" algn="l"/>
              </a:tabLst>
            </a:pPr>
            <a:r>
              <a:rPr sz="2000" spc="-25" dirty="0">
                <a:latin typeface="Gill Sans MT"/>
                <a:cs typeface="Gill Sans MT"/>
              </a:rPr>
              <a:t>C)</a:t>
            </a:r>
            <a:r>
              <a:rPr sz="2000" dirty="0">
                <a:latin typeface="Gill Sans MT"/>
                <a:cs typeface="Gill Sans MT"/>
              </a:rPr>
              <a:t>	</a:t>
            </a:r>
            <a:r>
              <a:rPr sz="2000" spc="-50" dirty="0">
                <a:latin typeface="Gill Sans MT"/>
                <a:cs typeface="Gill Sans MT"/>
              </a:rPr>
              <a:t>C</a:t>
            </a:r>
            <a:endParaRPr sz="2000" dirty="0">
              <a:latin typeface="Gill Sans MT"/>
              <a:cs typeface="Gill Sans MT"/>
            </a:endParaRPr>
          </a:p>
          <a:p>
            <a:pPr marL="469900">
              <a:lnSpc>
                <a:spcPct val="100000"/>
              </a:lnSpc>
              <a:tabLst>
                <a:tab pos="951865" algn="l"/>
              </a:tabLst>
            </a:pPr>
            <a:r>
              <a:rPr sz="2000" spc="-25" dirty="0">
                <a:latin typeface="Gill Sans MT"/>
                <a:cs typeface="Gill Sans MT"/>
              </a:rPr>
              <a:t>D)</a:t>
            </a:r>
            <a:r>
              <a:rPr sz="2000" dirty="0">
                <a:latin typeface="Gill Sans MT"/>
                <a:cs typeface="Gill Sans MT"/>
              </a:rPr>
              <a:t>	D</a:t>
            </a:r>
          </a:p>
          <a:p>
            <a:pPr marL="469900">
              <a:lnSpc>
                <a:spcPct val="100000"/>
              </a:lnSpc>
              <a:tabLst>
                <a:tab pos="958215" algn="l"/>
              </a:tabLst>
            </a:pPr>
            <a:r>
              <a:rPr sz="2000" spc="-25" dirty="0">
                <a:latin typeface="Gill Sans MT"/>
                <a:cs typeface="Gill Sans MT"/>
              </a:rPr>
              <a:t>E)</a:t>
            </a:r>
            <a:r>
              <a:rPr sz="2000" dirty="0">
                <a:latin typeface="Gill Sans MT"/>
                <a:cs typeface="Gill Sans MT"/>
              </a:rPr>
              <a:t>	</a:t>
            </a:r>
            <a:r>
              <a:rPr sz="2000" spc="-50" dirty="0">
                <a:latin typeface="Gill Sans MT"/>
                <a:cs typeface="Gill Sans MT"/>
              </a:rPr>
              <a:t>E</a:t>
            </a:r>
            <a:endParaRPr sz="2000" dirty="0">
              <a:latin typeface="Gill Sans MT"/>
              <a:cs typeface="Gill Sans MT"/>
            </a:endParaRPr>
          </a:p>
          <a:p>
            <a:pPr marL="469900">
              <a:lnSpc>
                <a:spcPct val="100000"/>
              </a:lnSpc>
              <a:tabLst>
                <a:tab pos="950594" algn="l"/>
              </a:tabLst>
            </a:pPr>
            <a:r>
              <a:rPr sz="2000" spc="-25" dirty="0">
                <a:latin typeface="Gill Sans MT"/>
                <a:cs typeface="Gill Sans MT"/>
              </a:rPr>
              <a:t>F)</a:t>
            </a:r>
            <a:r>
              <a:rPr sz="2000" dirty="0">
                <a:latin typeface="Gill Sans MT"/>
                <a:cs typeface="Gill Sans MT"/>
              </a:rPr>
              <a:t>	F</a:t>
            </a:r>
          </a:p>
        </p:txBody>
      </p:sp>
      <p:sp>
        <p:nvSpPr>
          <p:cNvPr id="7" name="TextBox 6">
            <a:extLst>
              <a:ext uri="{FF2B5EF4-FFF2-40B4-BE49-F238E27FC236}">
                <a16:creationId xmlns:a16="http://schemas.microsoft.com/office/drawing/2014/main" id="{8FED73D0-F6A6-628F-A8CF-322C48BC799A}"/>
              </a:ext>
            </a:extLst>
          </p:cNvPr>
          <p:cNvSpPr txBox="1"/>
          <p:nvPr/>
        </p:nvSpPr>
        <p:spPr>
          <a:xfrm>
            <a:off x="779928" y="405805"/>
            <a:ext cx="10497671" cy="2031325"/>
          </a:xfrm>
          <a:prstGeom prst="rect">
            <a:avLst/>
          </a:prstGeom>
          <a:noFill/>
        </p:spPr>
        <p:txBody>
          <a:bodyPr wrap="square" rtlCol="0">
            <a:spAutoFit/>
          </a:bodyPr>
          <a:lstStyle/>
          <a:p>
            <a:pPr marL="12700" marR="5080">
              <a:spcBef>
                <a:spcPts val="484"/>
              </a:spcBef>
              <a:tabLst>
                <a:tab pos="354965" algn="l"/>
              </a:tabLst>
            </a:pPr>
            <a:r>
              <a:rPr lang="en-US" sz="1800" dirty="0">
                <a:latin typeface="Gill Sans MT"/>
                <a:cs typeface="Gill Sans MT"/>
              </a:rPr>
              <a:t>Gene </a:t>
            </a:r>
            <a:r>
              <a:rPr lang="en-US" sz="1800" i="1" dirty="0">
                <a:latin typeface="Gill Sans MT Italic"/>
                <a:cs typeface="Gill Sans MT Italic"/>
              </a:rPr>
              <a:t>B</a:t>
            </a:r>
            <a:r>
              <a:rPr lang="en-US" sz="1800" dirty="0">
                <a:latin typeface="Times New Roman"/>
                <a:cs typeface="Times New Roman"/>
              </a:rPr>
              <a:t> </a:t>
            </a:r>
            <a:r>
              <a:rPr lang="en-US" sz="1800" dirty="0">
                <a:latin typeface="Gill Sans MT"/>
                <a:cs typeface="Gill Sans MT"/>
              </a:rPr>
              <a:t>is highly expressed in skin cells. To identify the sequence elements (</a:t>
            </a:r>
            <a:r>
              <a:rPr lang="en-US" sz="1800" i="1" dirty="0">
                <a:latin typeface="Gill Sans MT Italic"/>
                <a:cs typeface="Gill Sans MT Italic"/>
              </a:rPr>
              <a:t>cis</a:t>
            </a:r>
            <a:r>
              <a:rPr lang="en-US" sz="1800" dirty="0">
                <a:latin typeface="Gill Sans MT"/>
                <a:cs typeface="Gill Sans MT"/>
              </a:rPr>
              <a:t>-elements) that regulate the expression of gene B, you joined different parts of upstream and downstream genomic DNA regions of gene B (black lines, full or parts of A to F) to a GFP reporter (i.e., the coding region of GFP) as shown in the figure below. These different DNA fusions (reporter fusions) were introduced into skin cells growing in the lab by transfection, and the level of GFP expression was monitored by measuring green fluorescence. The table below shows relative GFP expression, with more +’s equal to more expression. (one + = basal expression).</a:t>
            </a:r>
          </a:p>
          <a:p>
            <a:pPr marL="285750" indent="-285750">
              <a:buFont typeface="Arial" panose="020B0604020202020204" pitchFamily="34" charset="0"/>
              <a:buChar char="•"/>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580855" y="2261870"/>
            <a:ext cx="7185809" cy="4072516"/>
          </a:xfrm>
          <a:prstGeom prst="rect">
            <a:avLst/>
          </a:prstGeom>
        </p:spPr>
      </p:pic>
      <p:sp>
        <p:nvSpPr>
          <p:cNvPr id="4" name="object 4"/>
          <p:cNvSpPr txBox="1"/>
          <p:nvPr/>
        </p:nvSpPr>
        <p:spPr>
          <a:xfrm>
            <a:off x="8103388" y="2281428"/>
            <a:ext cx="3336925" cy="1613535"/>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Gill Sans MT"/>
                <a:cs typeface="Gill Sans MT"/>
              </a:rPr>
              <a:t>Which area is likely to bind to proteins that activate gene </a:t>
            </a:r>
            <a:r>
              <a:rPr sz="2000" i="1" dirty="0">
                <a:latin typeface="Gill Sans MT Italic"/>
                <a:cs typeface="Gill Sans MT Italic"/>
              </a:rPr>
              <a:t>B</a:t>
            </a:r>
            <a:r>
              <a:rPr sz="2000" dirty="0">
                <a:latin typeface="Times New Roman"/>
                <a:cs typeface="Times New Roman"/>
              </a:rPr>
              <a:t> </a:t>
            </a:r>
            <a:r>
              <a:rPr sz="2000" dirty="0">
                <a:latin typeface="Gill Sans MT"/>
                <a:cs typeface="Gill Sans MT"/>
              </a:rPr>
              <a:t>(an</a:t>
            </a:r>
          </a:p>
          <a:p>
            <a:pPr marL="12700">
              <a:lnSpc>
                <a:spcPct val="100000"/>
              </a:lnSpc>
              <a:spcBef>
                <a:spcPts val="405"/>
              </a:spcBef>
            </a:pPr>
            <a:r>
              <a:rPr sz="2000" dirty="0">
                <a:latin typeface="Gill Sans MT"/>
                <a:cs typeface="Gill Sans MT"/>
              </a:rPr>
              <a:t>activator)?</a:t>
            </a:r>
          </a:p>
          <a:p>
            <a:pPr>
              <a:lnSpc>
                <a:spcPct val="100000"/>
              </a:lnSpc>
              <a:spcBef>
                <a:spcPts val="175"/>
              </a:spcBef>
            </a:pPr>
            <a:endParaRPr sz="2000" dirty="0">
              <a:latin typeface="Gill Sans MT"/>
              <a:cs typeface="Gill Sans MT"/>
            </a:endParaRPr>
          </a:p>
          <a:p>
            <a:pPr marL="469900">
              <a:lnSpc>
                <a:spcPct val="100000"/>
              </a:lnSpc>
              <a:spcBef>
                <a:spcPts val="5"/>
              </a:spcBef>
              <a:tabLst>
                <a:tab pos="975360" algn="l"/>
              </a:tabLst>
            </a:pPr>
            <a:r>
              <a:rPr sz="2000" spc="-25" dirty="0">
                <a:latin typeface="Gill Sans MT"/>
                <a:cs typeface="Gill Sans MT"/>
              </a:rPr>
              <a:t>A)</a:t>
            </a:r>
            <a:r>
              <a:rPr sz="2000" dirty="0">
                <a:latin typeface="Gill Sans MT"/>
                <a:cs typeface="Gill Sans MT"/>
              </a:rPr>
              <a:t>	</a:t>
            </a:r>
            <a:r>
              <a:rPr sz="2000" spc="-50" dirty="0">
                <a:latin typeface="Gill Sans MT"/>
                <a:cs typeface="Gill Sans MT"/>
              </a:rPr>
              <a:t>A</a:t>
            </a:r>
            <a:endParaRPr sz="2000" dirty="0">
              <a:latin typeface="Gill Sans MT"/>
              <a:cs typeface="Gill Sans MT"/>
            </a:endParaRPr>
          </a:p>
        </p:txBody>
      </p:sp>
      <p:sp>
        <p:nvSpPr>
          <p:cNvPr id="5" name="object 5"/>
          <p:cNvSpPr txBox="1"/>
          <p:nvPr/>
        </p:nvSpPr>
        <p:spPr>
          <a:xfrm>
            <a:off x="8390964" y="3883666"/>
            <a:ext cx="928369" cy="295910"/>
          </a:xfrm>
          <a:prstGeom prst="rect">
            <a:avLst/>
          </a:prstGeom>
          <a:ln w="12700">
            <a:solidFill>
              <a:srgbClr val="FF0000"/>
            </a:solidFill>
          </a:ln>
        </p:spPr>
        <p:txBody>
          <a:bodyPr vert="horz" wrap="square" lIns="0" tIns="0" rIns="0" bIns="0" rtlCol="0">
            <a:spAutoFit/>
          </a:bodyPr>
          <a:lstStyle/>
          <a:p>
            <a:pPr marL="182245">
              <a:lnSpc>
                <a:spcPts val="2330"/>
              </a:lnSpc>
              <a:tabLst>
                <a:tab pos="686435" algn="l"/>
              </a:tabLst>
            </a:pPr>
            <a:r>
              <a:rPr sz="2000" spc="-25" dirty="0">
                <a:latin typeface="Gill Sans MT"/>
                <a:cs typeface="Gill Sans MT"/>
              </a:rPr>
              <a:t>B)</a:t>
            </a:r>
            <a:r>
              <a:rPr sz="2000" dirty="0">
                <a:latin typeface="Gill Sans MT"/>
                <a:cs typeface="Gill Sans MT"/>
              </a:rPr>
              <a:t>	</a:t>
            </a:r>
            <a:r>
              <a:rPr sz="2000" spc="-50" dirty="0">
                <a:latin typeface="Gill Sans MT"/>
                <a:cs typeface="Gill Sans MT"/>
              </a:rPr>
              <a:t>B</a:t>
            </a:r>
            <a:endParaRPr sz="2000">
              <a:latin typeface="Gill Sans MT"/>
              <a:cs typeface="Gill Sans MT"/>
            </a:endParaRPr>
          </a:p>
        </p:txBody>
      </p:sp>
      <p:sp>
        <p:nvSpPr>
          <p:cNvPr id="6" name="object 6"/>
          <p:cNvSpPr txBox="1"/>
          <p:nvPr/>
        </p:nvSpPr>
        <p:spPr>
          <a:xfrm>
            <a:off x="8103388" y="4174235"/>
            <a:ext cx="3414395" cy="2565400"/>
          </a:xfrm>
          <a:prstGeom prst="rect">
            <a:avLst/>
          </a:prstGeom>
        </p:spPr>
        <p:txBody>
          <a:bodyPr vert="horz" wrap="square" lIns="0" tIns="12700" rIns="0" bIns="0" rtlCol="0">
            <a:spAutoFit/>
          </a:bodyPr>
          <a:lstStyle/>
          <a:p>
            <a:pPr marL="469900">
              <a:lnSpc>
                <a:spcPct val="100000"/>
              </a:lnSpc>
              <a:spcBef>
                <a:spcPts val="100"/>
              </a:spcBef>
              <a:tabLst>
                <a:tab pos="941069" algn="l"/>
              </a:tabLst>
            </a:pPr>
            <a:r>
              <a:rPr sz="2000" spc="-25" dirty="0">
                <a:latin typeface="Gill Sans MT"/>
                <a:cs typeface="Gill Sans MT"/>
              </a:rPr>
              <a:t>C)</a:t>
            </a:r>
            <a:r>
              <a:rPr sz="2000" dirty="0">
                <a:latin typeface="Gill Sans MT"/>
                <a:cs typeface="Gill Sans MT"/>
              </a:rPr>
              <a:t>	</a:t>
            </a:r>
            <a:r>
              <a:rPr sz="2000" spc="-50" dirty="0">
                <a:latin typeface="Gill Sans MT"/>
                <a:cs typeface="Gill Sans MT"/>
              </a:rPr>
              <a:t>C</a:t>
            </a:r>
            <a:endParaRPr sz="2000" dirty="0">
              <a:latin typeface="Gill Sans MT"/>
              <a:cs typeface="Gill Sans MT"/>
            </a:endParaRPr>
          </a:p>
          <a:p>
            <a:pPr marL="469900">
              <a:lnSpc>
                <a:spcPct val="100000"/>
              </a:lnSpc>
              <a:tabLst>
                <a:tab pos="951865" algn="l"/>
              </a:tabLst>
            </a:pPr>
            <a:r>
              <a:rPr sz="2000" spc="-25" dirty="0">
                <a:latin typeface="Gill Sans MT"/>
                <a:cs typeface="Gill Sans MT"/>
              </a:rPr>
              <a:t>D)</a:t>
            </a:r>
            <a:r>
              <a:rPr sz="2000" dirty="0">
                <a:latin typeface="Gill Sans MT"/>
                <a:cs typeface="Gill Sans MT"/>
              </a:rPr>
              <a:t>	D</a:t>
            </a:r>
          </a:p>
          <a:p>
            <a:pPr marL="469900">
              <a:lnSpc>
                <a:spcPct val="100000"/>
              </a:lnSpc>
              <a:tabLst>
                <a:tab pos="958215" algn="l"/>
              </a:tabLst>
            </a:pPr>
            <a:r>
              <a:rPr sz="2000" spc="-25" dirty="0">
                <a:latin typeface="Gill Sans MT"/>
                <a:cs typeface="Gill Sans MT"/>
              </a:rPr>
              <a:t>E)</a:t>
            </a:r>
            <a:r>
              <a:rPr sz="2000" dirty="0">
                <a:latin typeface="Gill Sans MT"/>
                <a:cs typeface="Gill Sans MT"/>
              </a:rPr>
              <a:t>	</a:t>
            </a:r>
            <a:r>
              <a:rPr sz="2000" spc="-50" dirty="0">
                <a:latin typeface="Gill Sans MT"/>
                <a:cs typeface="Gill Sans MT"/>
              </a:rPr>
              <a:t>E</a:t>
            </a:r>
            <a:endParaRPr sz="2000" dirty="0">
              <a:latin typeface="Gill Sans MT"/>
              <a:cs typeface="Gill Sans MT"/>
            </a:endParaRPr>
          </a:p>
          <a:p>
            <a:pPr marL="469900">
              <a:lnSpc>
                <a:spcPct val="100000"/>
              </a:lnSpc>
              <a:tabLst>
                <a:tab pos="950594" algn="l"/>
              </a:tabLst>
            </a:pPr>
            <a:r>
              <a:rPr sz="2000" spc="-25" dirty="0">
                <a:latin typeface="Gill Sans MT"/>
                <a:cs typeface="Gill Sans MT"/>
              </a:rPr>
              <a:t>F)</a:t>
            </a:r>
            <a:r>
              <a:rPr sz="2000" dirty="0">
                <a:latin typeface="Gill Sans MT"/>
                <a:cs typeface="Gill Sans MT"/>
              </a:rPr>
              <a:t>	F</a:t>
            </a:r>
          </a:p>
          <a:p>
            <a:pPr marL="12700" marR="5080">
              <a:lnSpc>
                <a:spcPct val="100400"/>
              </a:lnSpc>
              <a:spcBef>
                <a:spcPts val="1725"/>
              </a:spcBef>
            </a:pPr>
            <a:r>
              <a:rPr sz="1800" dirty="0">
                <a:solidFill>
                  <a:srgbClr val="FF0000"/>
                </a:solidFill>
                <a:latin typeface="Gill Sans MT"/>
                <a:cs typeface="Gill Sans MT"/>
              </a:rPr>
              <a:t>Binds to a protein that activates the gene because without B, there is minimal expression. However, with B there is full expression</a:t>
            </a:r>
            <a:endParaRPr sz="1800" dirty="0">
              <a:latin typeface="Gill Sans MT"/>
              <a:cs typeface="Gill Sans MT"/>
            </a:endParaRPr>
          </a:p>
        </p:txBody>
      </p:sp>
      <p:sp>
        <p:nvSpPr>
          <p:cNvPr id="9" name="TextBox 8">
            <a:extLst>
              <a:ext uri="{FF2B5EF4-FFF2-40B4-BE49-F238E27FC236}">
                <a16:creationId xmlns:a16="http://schemas.microsoft.com/office/drawing/2014/main" id="{F088294A-433E-C6E4-BE7E-58D8F3A4F639}"/>
              </a:ext>
            </a:extLst>
          </p:cNvPr>
          <p:cNvSpPr txBox="1"/>
          <p:nvPr/>
        </p:nvSpPr>
        <p:spPr>
          <a:xfrm>
            <a:off x="779928" y="405805"/>
            <a:ext cx="10497671" cy="2031325"/>
          </a:xfrm>
          <a:prstGeom prst="rect">
            <a:avLst/>
          </a:prstGeom>
          <a:noFill/>
        </p:spPr>
        <p:txBody>
          <a:bodyPr wrap="square" rtlCol="0">
            <a:spAutoFit/>
          </a:bodyPr>
          <a:lstStyle/>
          <a:p>
            <a:pPr marL="12700" marR="5080">
              <a:spcBef>
                <a:spcPts val="484"/>
              </a:spcBef>
              <a:tabLst>
                <a:tab pos="354965" algn="l"/>
              </a:tabLst>
            </a:pPr>
            <a:r>
              <a:rPr lang="en-US" sz="1800" dirty="0">
                <a:latin typeface="Gill Sans MT"/>
                <a:cs typeface="Gill Sans MT"/>
              </a:rPr>
              <a:t>Gene </a:t>
            </a:r>
            <a:r>
              <a:rPr lang="en-US" sz="1800" i="1" dirty="0">
                <a:latin typeface="Gill Sans MT Italic"/>
                <a:cs typeface="Gill Sans MT Italic"/>
              </a:rPr>
              <a:t>B</a:t>
            </a:r>
            <a:r>
              <a:rPr lang="en-US" sz="1800" dirty="0">
                <a:latin typeface="Times New Roman"/>
                <a:cs typeface="Times New Roman"/>
              </a:rPr>
              <a:t> </a:t>
            </a:r>
            <a:r>
              <a:rPr lang="en-US" sz="1800" dirty="0">
                <a:latin typeface="Gill Sans MT"/>
                <a:cs typeface="Gill Sans MT"/>
              </a:rPr>
              <a:t>is highly expressed in skin cells. To identify the sequence elements (</a:t>
            </a:r>
            <a:r>
              <a:rPr lang="en-US" sz="1800" i="1" dirty="0">
                <a:latin typeface="Gill Sans MT Italic"/>
                <a:cs typeface="Gill Sans MT Italic"/>
              </a:rPr>
              <a:t>cis</a:t>
            </a:r>
            <a:r>
              <a:rPr lang="en-US" sz="1800" dirty="0">
                <a:latin typeface="Gill Sans MT"/>
                <a:cs typeface="Gill Sans MT"/>
              </a:rPr>
              <a:t>-elements) that regulate the expression of gene B, you joined different parts of upstream and downstream genomic DNA regions of gene B (black lines, full or parts of A to F) to a GFP reporter (i.e., the coding region of GFP) as shown in the figure below. These different DNA fusions (reporter fusions) were introduced into skin cells growing in the lab by transfection, and the level of GFP expression was monitored by measuring green fluorescence. The table below shows relative GFP expression, with more +’s equal to more expression. (one + = basal expression).</a:t>
            </a:r>
          </a:p>
          <a:p>
            <a:pPr marL="285750" indent="-285750">
              <a:buFont typeface="Arial" panose="020B0604020202020204" pitchFamily="34" charset="0"/>
              <a:buChar cha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38257A-C089-BDF8-B498-00F93743FB85}"/>
              </a:ext>
            </a:extLst>
          </p:cNvPr>
          <p:cNvSpPr>
            <a:spLocks noGrp="1"/>
          </p:cNvSpPr>
          <p:nvPr>
            <p:ph type="title"/>
          </p:nvPr>
        </p:nvSpPr>
        <p:spPr/>
        <p:txBody>
          <a:bodyPr>
            <a:normAutofit/>
          </a:bodyPr>
          <a:lstStyle/>
          <a:p>
            <a:r>
              <a:rPr lang="en-US" sz="5000" dirty="0">
                <a:latin typeface="+mn-lt"/>
              </a:rPr>
              <a:t>Announcements</a:t>
            </a:r>
          </a:p>
        </p:txBody>
      </p:sp>
      <p:sp>
        <p:nvSpPr>
          <p:cNvPr id="6" name="Content Placeholder 5">
            <a:extLst>
              <a:ext uri="{FF2B5EF4-FFF2-40B4-BE49-F238E27FC236}">
                <a16:creationId xmlns:a16="http://schemas.microsoft.com/office/drawing/2014/main" id="{4D636991-B8FB-BA78-E279-DD0582AA1294}"/>
              </a:ext>
            </a:extLst>
          </p:cNvPr>
          <p:cNvSpPr>
            <a:spLocks noGrp="1"/>
          </p:cNvSpPr>
          <p:nvPr>
            <p:ph idx="1"/>
          </p:nvPr>
        </p:nvSpPr>
        <p:spPr/>
        <p:txBody>
          <a:bodyPr>
            <a:normAutofit/>
          </a:bodyPr>
          <a:lstStyle/>
          <a:p>
            <a:r>
              <a:rPr lang="en-US" sz="2400" u="sng" dirty="0"/>
              <a:t>Problem Set 13</a:t>
            </a:r>
            <a:r>
              <a:rPr lang="en-US" sz="2400" dirty="0"/>
              <a:t>: Due Mon 4/29 at 9am.</a:t>
            </a:r>
            <a:endParaRPr lang="en-US" sz="2400" baseline="30000" dirty="0"/>
          </a:p>
          <a:p>
            <a:endParaRPr lang="en-US" sz="2400" u="sng" dirty="0">
              <a:cs typeface="Arial"/>
            </a:endParaRPr>
          </a:p>
          <a:p>
            <a:r>
              <a:rPr lang="en-US" sz="2400" u="sng" dirty="0">
                <a:cs typeface="Arial"/>
              </a:rPr>
              <a:t>Exam 3</a:t>
            </a:r>
            <a:r>
              <a:rPr lang="en-US" sz="2400" dirty="0">
                <a:cs typeface="Arial"/>
              </a:rPr>
              <a:t>: I still have no idea when you’ll get it back. Grades look good.</a:t>
            </a:r>
            <a:endParaRPr lang="en-US" sz="2400" u="sng" dirty="0">
              <a:cs typeface="Arial"/>
            </a:endParaRPr>
          </a:p>
          <a:p>
            <a:endParaRPr lang="en-US" sz="2400" dirty="0">
              <a:cs typeface="Arial"/>
            </a:endParaRPr>
          </a:p>
          <a:p>
            <a:r>
              <a:rPr lang="en-US" sz="2400" u="sng" dirty="0">
                <a:cs typeface="Arial"/>
              </a:rPr>
              <a:t>Recitation Participation</a:t>
            </a:r>
            <a:r>
              <a:rPr lang="en-US" sz="2400" dirty="0">
                <a:cs typeface="Arial"/>
              </a:rPr>
              <a:t>: If you see a 0 for a week you were definitely here, let me know on Canvas or by email and I’ll fix it. </a:t>
            </a:r>
          </a:p>
          <a:p>
            <a:endParaRPr lang="en-US" sz="2400" dirty="0">
              <a:cs typeface="Arial"/>
            </a:endParaRPr>
          </a:p>
          <a:p>
            <a:endParaRPr lang="en-US" sz="2400" dirty="0">
              <a:cs typeface="Arial"/>
            </a:endParaRPr>
          </a:p>
          <a:p>
            <a:endParaRPr lang="en-US" sz="2400" dirty="0">
              <a:cs typeface="Arial"/>
            </a:endParaRPr>
          </a:p>
        </p:txBody>
      </p:sp>
    </p:spTree>
    <p:extLst>
      <p:ext uri="{BB962C8B-B14F-4D97-AF65-F5344CB8AC3E}">
        <p14:creationId xmlns:p14="http://schemas.microsoft.com/office/powerpoint/2010/main" val="2163853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A5E2A-637E-95B3-7DDF-56004C651FD1}"/>
              </a:ext>
            </a:extLst>
          </p:cNvPr>
          <p:cNvSpPr>
            <a:spLocks noGrp="1"/>
          </p:cNvSpPr>
          <p:nvPr>
            <p:ph type="title"/>
          </p:nvPr>
        </p:nvSpPr>
        <p:spPr/>
        <p:txBody>
          <a:bodyPr/>
          <a:lstStyle/>
          <a:p>
            <a:r>
              <a:rPr lang="en-US" dirty="0">
                <a:cs typeface="Arial"/>
              </a:rPr>
              <a:t>Genetics in the News!</a:t>
            </a:r>
            <a:endParaRPr lang="en-US" dirty="0"/>
          </a:p>
        </p:txBody>
      </p:sp>
      <p:sp>
        <p:nvSpPr>
          <p:cNvPr id="3" name="Content Placeholder 2">
            <a:extLst>
              <a:ext uri="{FF2B5EF4-FFF2-40B4-BE49-F238E27FC236}">
                <a16:creationId xmlns:a16="http://schemas.microsoft.com/office/drawing/2014/main" id="{1B54F774-FF2D-899E-6F62-F48923E438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1364D41-687B-31EB-ABE5-CA01ED6EBA93}"/>
              </a:ext>
            </a:extLst>
          </p:cNvPr>
          <p:cNvPicPr>
            <a:picLocks noChangeAspect="1"/>
          </p:cNvPicPr>
          <p:nvPr/>
        </p:nvPicPr>
        <p:blipFill>
          <a:blip r:embed="rId2"/>
          <a:stretch>
            <a:fillRect/>
          </a:stretch>
        </p:blipFill>
        <p:spPr>
          <a:xfrm>
            <a:off x="2328777" y="0"/>
            <a:ext cx="7534445" cy="6858000"/>
          </a:xfrm>
          <a:prstGeom prst="rect">
            <a:avLst/>
          </a:prstGeom>
        </p:spPr>
      </p:pic>
    </p:spTree>
    <p:extLst>
      <p:ext uri="{BB962C8B-B14F-4D97-AF65-F5344CB8AC3E}">
        <p14:creationId xmlns:p14="http://schemas.microsoft.com/office/powerpoint/2010/main" val="72920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Description automatically generated">
            <a:extLst>
              <a:ext uri="{FF2B5EF4-FFF2-40B4-BE49-F238E27FC236}">
                <a16:creationId xmlns:a16="http://schemas.microsoft.com/office/drawing/2014/main" id="{7D3D3C38-F310-2C73-AC96-0F6A7437C8A8}"/>
              </a:ext>
            </a:extLst>
          </p:cNvPr>
          <p:cNvPicPr>
            <a:picLocks noChangeAspect="1"/>
          </p:cNvPicPr>
          <p:nvPr/>
        </p:nvPicPr>
        <p:blipFill rotWithShape="1">
          <a:blip r:embed="rId2">
            <a:extLst>
              <a:ext uri="{28A0092B-C50C-407E-A947-70E740481C1C}">
                <a14:useLocalDpi xmlns:a14="http://schemas.microsoft.com/office/drawing/2010/main" val="0"/>
              </a:ext>
            </a:extLst>
          </a:blip>
          <a:srcRect l="13015"/>
          <a:stretch/>
        </p:blipFill>
        <p:spPr>
          <a:xfrm>
            <a:off x="170328" y="1616917"/>
            <a:ext cx="3927239" cy="4514850"/>
          </a:xfrm>
          <a:prstGeom prst="rect">
            <a:avLst/>
          </a:prstGeom>
        </p:spPr>
      </p:pic>
      <p:sp>
        <p:nvSpPr>
          <p:cNvPr id="2" name="Title 1">
            <a:extLst>
              <a:ext uri="{FF2B5EF4-FFF2-40B4-BE49-F238E27FC236}">
                <a16:creationId xmlns:a16="http://schemas.microsoft.com/office/drawing/2014/main" id="{F58C3B21-E390-57B3-80B9-513C8E6F4026}"/>
              </a:ext>
            </a:extLst>
          </p:cNvPr>
          <p:cNvSpPr>
            <a:spLocks noGrp="1"/>
          </p:cNvSpPr>
          <p:nvPr>
            <p:ph type="title"/>
          </p:nvPr>
        </p:nvSpPr>
        <p:spPr>
          <a:xfrm>
            <a:off x="914400" y="438150"/>
            <a:ext cx="10363200" cy="1143000"/>
          </a:xfrm>
        </p:spPr>
        <p:txBody>
          <a:bodyPr/>
          <a:lstStyle/>
          <a:p>
            <a:r>
              <a:rPr lang="en-US" sz="5000" dirty="0"/>
              <a:t>The lac operon and cAMP</a:t>
            </a:r>
          </a:p>
        </p:txBody>
      </p:sp>
      <p:sp>
        <p:nvSpPr>
          <p:cNvPr id="3" name="Content Placeholder 2">
            <a:extLst>
              <a:ext uri="{FF2B5EF4-FFF2-40B4-BE49-F238E27FC236}">
                <a16:creationId xmlns:a16="http://schemas.microsoft.com/office/drawing/2014/main" id="{86526A7D-4FDD-568F-A7B8-7F8D00727608}"/>
              </a:ext>
            </a:extLst>
          </p:cNvPr>
          <p:cNvSpPr>
            <a:spLocks noGrp="1"/>
          </p:cNvSpPr>
          <p:nvPr>
            <p:ph idx="1"/>
          </p:nvPr>
        </p:nvSpPr>
        <p:spPr>
          <a:xfrm>
            <a:off x="3303036" y="1616917"/>
            <a:ext cx="7974564" cy="4114800"/>
          </a:xfrm>
        </p:spPr>
        <p:txBody>
          <a:bodyPr/>
          <a:lstStyle/>
          <a:p>
            <a:r>
              <a:rPr lang="en-US" sz="2400" dirty="0"/>
              <a:t>The lac operon can be </a:t>
            </a:r>
            <a:r>
              <a:rPr lang="en-US" sz="2400" b="1" u="sng" dirty="0"/>
              <a:t>induced</a:t>
            </a:r>
            <a:r>
              <a:rPr lang="en-US" sz="2400" dirty="0"/>
              <a:t> by the presence of cyclic AMP (cAMP). </a:t>
            </a:r>
          </a:p>
          <a:p>
            <a:endParaRPr lang="en-US" sz="2400" dirty="0"/>
          </a:p>
          <a:p>
            <a:r>
              <a:rPr lang="en-US" sz="2400" dirty="0"/>
              <a:t>cAMP is bacterial </a:t>
            </a:r>
            <a:r>
              <a:rPr lang="en-US" sz="2400" u="sng" dirty="0"/>
              <a:t>stress signal</a:t>
            </a:r>
            <a:r>
              <a:rPr lang="en-US" sz="2400" dirty="0"/>
              <a:t> produced in high quantities when glucose is low/absent.</a:t>
            </a:r>
          </a:p>
          <a:p>
            <a:endParaRPr lang="en-US" sz="2400" dirty="0"/>
          </a:p>
          <a:p>
            <a:r>
              <a:rPr lang="en-US" sz="2400" dirty="0"/>
              <a:t>cAMP binds to the Catabolite Activator Protein (CAP), which recruits Pol II to the promoter. </a:t>
            </a:r>
          </a:p>
          <a:p>
            <a:endParaRPr lang="en-US" sz="2400" dirty="0"/>
          </a:p>
          <a:p>
            <a:r>
              <a:rPr lang="en-US" sz="2400" dirty="0"/>
              <a:t>Similar in function to eukaryotic transcription factors, as opposed to operator induction/repression.</a:t>
            </a:r>
          </a:p>
        </p:txBody>
      </p:sp>
    </p:spTree>
    <p:extLst>
      <p:ext uri="{BB962C8B-B14F-4D97-AF65-F5344CB8AC3E}">
        <p14:creationId xmlns:p14="http://schemas.microsoft.com/office/powerpoint/2010/main" val="2644693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drawing of a circuit board&#10;&#10;Description automatically generated">
            <a:extLst>
              <a:ext uri="{FF2B5EF4-FFF2-40B4-BE49-F238E27FC236}">
                <a16:creationId xmlns:a16="http://schemas.microsoft.com/office/drawing/2014/main" id="{539E6214-B8CE-B219-1C46-D06A38460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5" y="1856791"/>
            <a:ext cx="5819534" cy="4313853"/>
          </a:xfrm>
          <a:prstGeom prst="rect">
            <a:avLst/>
          </a:prstGeom>
        </p:spPr>
      </p:pic>
      <p:sp>
        <p:nvSpPr>
          <p:cNvPr id="2" name="Title 1">
            <a:extLst>
              <a:ext uri="{FF2B5EF4-FFF2-40B4-BE49-F238E27FC236}">
                <a16:creationId xmlns:a16="http://schemas.microsoft.com/office/drawing/2014/main" id="{ECA73991-1FD1-C31D-DBC1-CDC66949603F}"/>
              </a:ext>
            </a:extLst>
          </p:cNvPr>
          <p:cNvSpPr>
            <a:spLocks noGrp="1"/>
          </p:cNvSpPr>
          <p:nvPr>
            <p:ph type="title"/>
          </p:nvPr>
        </p:nvSpPr>
        <p:spPr>
          <a:xfrm>
            <a:off x="914400" y="276809"/>
            <a:ext cx="10363200" cy="1143000"/>
          </a:xfrm>
        </p:spPr>
        <p:txBody>
          <a:bodyPr/>
          <a:lstStyle/>
          <a:p>
            <a:r>
              <a:rPr lang="en-US" sz="5000" dirty="0">
                <a:latin typeface="+mn-lt"/>
              </a:rPr>
              <a:t>Eukaryotic Regulation Review</a:t>
            </a:r>
          </a:p>
        </p:txBody>
      </p:sp>
      <p:sp>
        <p:nvSpPr>
          <p:cNvPr id="3" name="Content Placeholder 2">
            <a:extLst>
              <a:ext uri="{FF2B5EF4-FFF2-40B4-BE49-F238E27FC236}">
                <a16:creationId xmlns:a16="http://schemas.microsoft.com/office/drawing/2014/main" id="{779BFC15-EB39-160F-499A-42E595FB1687}"/>
              </a:ext>
            </a:extLst>
          </p:cNvPr>
          <p:cNvSpPr>
            <a:spLocks noGrp="1"/>
          </p:cNvSpPr>
          <p:nvPr>
            <p:ph idx="1"/>
          </p:nvPr>
        </p:nvSpPr>
        <p:spPr>
          <a:xfrm>
            <a:off x="5766318" y="1589314"/>
            <a:ext cx="6425682" cy="4114800"/>
          </a:xfrm>
        </p:spPr>
        <p:txBody>
          <a:bodyPr/>
          <a:lstStyle/>
          <a:p>
            <a:r>
              <a:rPr lang="en-US" sz="2400" dirty="0"/>
              <a:t>Eukaryotes regulate gene expression at every stage of the central dogma: DNA sequence accessibility, transcription, and translation. </a:t>
            </a:r>
          </a:p>
          <a:p>
            <a:endParaRPr lang="en-US" sz="2400" dirty="0"/>
          </a:p>
          <a:p>
            <a:r>
              <a:rPr lang="en-US" sz="2400" dirty="0"/>
              <a:t>Gene expression can be prevented, stopped midway, or its products can be degraded at </a:t>
            </a:r>
            <a:r>
              <a:rPr lang="en-US" sz="2400" b="1" u="sng" dirty="0"/>
              <a:t>any stage</a:t>
            </a:r>
            <a:r>
              <a:rPr lang="en-US" sz="2400" dirty="0"/>
              <a:t>. </a:t>
            </a:r>
          </a:p>
          <a:p>
            <a:endParaRPr lang="en-US" sz="2400" dirty="0"/>
          </a:p>
          <a:p>
            <a:r>
              <a:rPr lang="en-US" sz="2400" dirty="0"/>
              <a:t>In multicellular eukaryotes, </a:t>
            </a:r>
            <a:r>
              <a:rPr lang="en-US" sz="2400" u="sng" dirty="0"/>
              <a:t>inter</a:t>
            </a:r>
            <a:r>
              <a:rPr lang="en-US" sz="2400" dirty="0"/>
              <a:t>cellular signals called </a:t>
            </a:r>
            <a:r>
              <a:rPr lang="en-US" sz="2400" b="1" u="sng" dirty="0"/>
              <a:t>hormones</a:t>
            </a:r>
            <a:r>
              <a:rPr lang="en-US" sz="2400" dirty="0"/>
              <a:t> can up/down-regulate gene expression. </a:t>
            </a:r>
          </a:p>
          <a:p>
            <a:endParaRPr lang="en-US" sz="2400" dirty="0"/>
          </a:p>
        </p:txBody>
      </p:sp>
    </p:spTree>
    <p:extLst>
      <p:ext uri="{BB962C8B-B14F-4D97-AF65-F5344CB8AC3E}">
        <p14:creationId xmlns:p14="http://schemas.microsoft.com/office/powerpoint/2010/main" val="1437425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5BF8-4FF0-1C78-AD13-230614889F3C}"/>
              </a:ext>
            </a:extLst>
          </p:cNvPr>
          <p:cNvSpPr>
            <a:spLocks noGrp="1"/>
          </p:cNvSpPr>
          <p:nvPr>
            <p:ph type="title"/>
          </p:nvPr>
        </p:nvSpPr>
        <p:spPr>
          <a:xfrm>
            <a:off x="914400" y="9331"/>
            <a:ext cx="10363200" cy="1143000"/>
          </a:xfrm>
        </p:spPr>
        <p:txBody>
          <a:bodyPr/>
          <a:lstStyle/>
          <a:p>
            <a:r>
              <a:rPr lang="en-US" dirty="0"/>
              <a:t>What explains this jump in complexity?</a:t>
            </a:r>
          </a:p>
        </p:txBody>
      </p:sp>
      <p:pic>
        <p:nvPicPr>
          <p:cNvPr id="8" name="Content Placeholder 7" descr="Diagram of a cell membrane and a diagram of a cell membrane&#10;&#10;Description automatically generated">
            <a:extLst>
              <a:ext uri="{FF2B5EF4-FFF2-40B4-BE49-F238E27FC236}">
                <a16:creationId xmlns:a16="http://schemas.microsoft.com/office/drawing/2014/main" id="{13767404-6739-4E09-2E57-8403365717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990"/>
          <a:stretch/>
        </p:blipFill>
        <p:spPr>
          <a:xfrm>
            <a:off x="1196788" y="1752600"/>
            <a:ext cx="9798424" cy="4722845"/>
          </a:xfrm>
        </p:spPr>
      </p:pic>
    </p:spTree>
    <p:extLst>
      <p:ext uri="{BB962C8B-B14F-4D97-AF65-F5344CB8AC3E}">
        <p14:creationId xmlns:p14="http://schemas.microsoft.com/office/powerpoint/2010/main" val="395873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5BF8-4FF0-1C78-AD13-230614889F3C}"/>
              </a:ext>
            </a:extLst>
          </p:cNvPr>
          <p:cNvSpPr>
            <a:spLocks noGrp="1"/>
          </p:cNvSpPr>
          <p:nvPr>
            <p:ph type="title"/>
          </p:nvPr>
        </p:nvSpPr>
        <p:spPr>
          <a:xfrm>
            <a:off x="914400" y="339013"/>
            <a:ext cx="10363200" cy="1143000"/>
          </a:xfrm>
        </p:spPr>
        <p:txBody>
          <a:bodyPr/>
          <a:lstStyle/>
          <a:p>
            <a:r>
              <a:rPr lang="en-US" dirty="0"/>
              <a:t>What explains this jump in complexity?</a:t>
            </a:r>
            <a:br>
              <a:rPr lang="en-US" dirty="0"/>
            </a:br>
            <a:r>
              <a:rPr lang="en-US" dirty="0"/>
              <a:t>The nucleus and cell size.</a:t>
            </a:r>
          </a:p>
        </p:txBody>
      </p:sp>
      <p:graphicFrame>
        <p:nvGraphicFramePr>
          <p:cNvPr id="6" name="Object 5">
            <a:extLst>
              <a:ext uri="{FF2B5EF4-FFF2-40B4-BE49-F238E27FC236}">
                <a16:creationId xmlns:a16="http://schemas.microsoft.com/office/drawing/2014/main" id="{7A68F178-F86C-679A-0DEC-DAAC5E9ED44F}"/>
              </a:ext>
            </a:extLst>
          </p:cNvPr>
          <p:cNvGraphicFramePr>
            <a:graphicFrameLocks noChangeAspect="1"/>
          </p:cNvGraphicFramePr>
          <p:nvPr>
            <p:extLst>
              <p:ext uri="{D42A27DB-BD31-4B8C-83A1-F6EECF244321}">
                <p14:modId xmlns:p14="http://schemas.microsoft.com/office/powerpoint/2010/main" val="2745050869"/>
              </p:ext>
            </p:extLst>
          </p:nvPr>
        </p:nvGraphicFramePr>
        <p:xfrm>
          <a:off x="1191559" y="1752600"/>
          <a:ext cx="9808882" cy="4982988"/>
        </p:xfrm>
        <a:graphic>
          <a:graphicData uri="http://schemas.openxmlformats.org/presentationml/2006/ole">
            <mc:AlternateContent xmlns:mc="http://schemas.openxmlformats.org/markup-compatibility/2006">
              <mc:Choice xmlns:v="urn:schemas-microsoft-com:vml" Requires="v">
                <p:oleObj r:id="rId2" imgW="15900496" imgH="8078423" progId="">
                  <p:embed/>
                </p:oleObj>
              </mc:Choice>
              <mc:Fallback>
                <p:oleObj r:id="rId2" imgW="15900496" imgH="8078423" progId="">
                  <p:embed/>
                  <p:pic>
                    <p:nvPicPr>
                      <p:cNvPr id="6" name="Object 5">
                        <a:extLst>
                          <a:ext uri="{FF2B5EF4-FFF2-40B4-BE49-F238E27FC236}">
                            <a16:creationId xmlns:a16="http://schemas.microsoft.com/office/drawing/2014/main" id="{7A68F178-F86C-679A-0DEC-DAAC5E9ED44F}"/>
                          </a:ext>
                        </a:extLst>
                      </p:cNvPr>
                      <p:cNvPicPr/>
                      <p:nvPr/>
                    </p:nvPicPr>
                    <p:blipFill>
                      <a:blip r:embed="rId3"/>
                      <a:stretch>
                        <a:fillRect/>
                      </a:stretch>
                    </p:blipFill>
                    <p:spPr>
                      <a:xfrm>
                        <a:off x="1191559" y="1752600"/>
                        <a:ext cx="9808882" cy="4982988"/>
                      </a:xfrm>
                      <a:prstGeom prst="rect">
                        <a:avLst/>
                      </a:prstGeom>
                    </p:spPr>
                  </p:pic>
                </p:oleObj>
              </mc:Fallback>
            </mc:AlternateContent>
          </a:graphicData>
        </a:graphic>
      </p:graphicFrame>
    </p:spTree>
    <p:extLst>
      <p:ext uri="{BB962C8B-B14F-4D97-AF65-F5344CB8AC3E}">
        <p14:creationId xmlns:p14="http://schemas.microsoft.com/office/powerpoint/2010/main" val="117937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D6AF-8529-69C4-D40C-DA3AB1C9FE61}"/>
              </a:ext>
            </a:extLst>
          </p:cNvPr>
          <p:cNvSpPr>
            <a:spLocks noGrp="1"/>
          </p:cNvSpPr>
          <p:nvPr>
            <p:ph type="title"/>
          </p:nvPr>
        </p:nvSpPr>
        <p:spPr>
          <a:xfrm>
            <a:off x="-2854624" y="521737"/>
            <a:ext cx="10363200" cy="1143000"/>
          </a:xfrm>
        </p:spPr>
        <p:txBody>
          <a:bodyPr/>
          <a:lstStyle/>
          <a:p>
            <a:r>
              <a:rPr lang="en-US" dirty="0"/>
              <a:t>Also, chromatin!</a:t>
            </a:r>
          </a:p>
        </p:txBody>
      </p:sp>
      <p:pic>
        <p:nvPicPr>
          <p:cNvPr id="5" name="Content Placeholder 4" descr="Diagram of a diagram of a cell cycle&#10;&#10;Description automatically generated with medium confidence">
            <a:extLst>
              <a:ext uri="{FF2B5EF4-FFF2-40B4-BE49-F238E27FC236}">
                <a16:creationId xmlns:a16="http://schemas.microsoft.com/office/drawing/2014/main" id="{014F64CC-81B7-50F2-280D-3735EBA2C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1359" y="273698"/>
            <a:ext cx="7780641" cy="6584302"/>
          </a:xfrm>
        </p:spPr>
      </p:pic>
      <p:sp>
        <p:nvSpPr>
          <p:cNvPr id="6" name="TextBox 5">
            <a:extLst>
              <a:ext uri="{FF2B5EF4-FFF2-40B4-BE49-F238E27FC236}">
                <a16:creationId xmlns:a16="http://schemas.microsoft.com/office/drawing/2014/main" id="{5E6B9A08-C7C8-490E-CF66-982CD73CB7A1}"/>
              </a:ext>
            </a:extLst>
          </p:cNvPr>
          <p:cNvSpPr txBox="1"/>
          <p:nvPr/>
        </p:nvSpPr>
        <p:spPr>
          <a:xfrm>
            <a:off x="242595" y="1912776"/>
            <a:ext cx="416876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Chromatin is a complex of DNA and proteins, only found in eukaryotes (and archaea.)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Histone proteins gather in cluster of 8 to form nucleosomes, which wrap two loops of DNA around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Histones have “tails” of amino acids which can be modified to alter the spacing of nucleosomes.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Nucleosome spacing can inhibit or outright block transcription.</a:t>
            </a:r>
          </a:p>
        </p:txBody>
      </p:sp>
    </p:spTree>
    <p:extLst>
      <p:ext uri="{BB962C8B-B14F-4D97-AF65-F5344CB8AC3E}">
        <p14:creationId xmlns:p14="http://schemas.microsoft.com/office/powerpoint/2010/main" val="3673769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D557-E072-C201-E3EA-E35CABD59F46}"/>
              </a:ext>
            </a:extLst>
          </p:cNvPr>
          <p:cNvSpPr>
            <a:spLocks noGrp="1"/>
          </p:cNvSpPr>
          <p:nvPr>
            <p:ph type="title"/>
          </p:nvPr>
        </p:nvSpPr>
        <p:spPr>
          <a:xfrm>
            <a:off x="-533870" y="276992"/>
            <a:ext cx="10363200" cy="1143000"/>
          </a:xfrm>
        </p:spPr>
        <p:txBody>
          <a:bodyPr/>
          <a:lstStyle/>
          <a:p>
            <a:r>
              <a:rPr lang="en-US" dirty="0"/>
              <a:t>Yeast Nucleosomes </a:t>
            </a:r>
            <a:br>
              <a:rPr lang="en-US" dirty="0"/>
            </a:br>
            <a:r>
              <a:rPr lang="en-US" dirty="0"/>
              <a:t>and Pol II</a:t>
            </a:r>
          </a:p>
        </p:txBody>
      </p:sp>
      <p:pic>
        <p:nvPicPr>
          <p:cNvPr id="5" name="Content Placeholder 4" descr="A graph of a gene&#10;&#10;Description automatically generated with medium confidence">
            <a:extLst>
              <a:ext uri="{FF2B5EF4-FFF2-40B4-BE49-F238E27FC236}">
                <a16:creationId xmlns:a16="http://schemas.microsoft.com/office/drawing/2014/main" id="{906D531F-E5A7-E147-6D8E-9B018FE05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849" y="1521278"/>
            <a:ext cx="8228471" cy="5235436"/>
          </a:xfrm>
        </p:spPr>
      </p:pic>
      <p:pic>
        <p:nvPicPr>
          <p:cNvPr id="7" name="Picture 6" descr="A comparison of a blue and yellow striped surface&#10;&#10;Description automatically generated with medium confidence">
            <a:extLst>
              <a:ext uri="{FF2B5EF4-FFF2-40B4-BE49-F238E27FC236}">
                <a16:creationId xmlns:a16="http://schemas.microsoft.com/office/drawing/2014/main" id="{22D7F3DB-07B3-FB43-683C-5EDE563B5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548" y="0"/>
            <a:ext cx="2442452" cy="6858000"/>
          </a:xfrm>
          <a:prstGeom prst="rect">
            <a:avLst/>
          </a:prstGeom>
        </p:spPr>
      </p:pic>
      <p:pic>
        <p:nvPicPr>
          <p:cNvPr id="9" name="Picture 8" descr="A close-up of a red object&#10;&#10;Description automatically generated">
            <a:extLst>
              <a:ext uri="{FF2B5EF4-FFF2-40B4-BE49-F238E27FC236}">
                <a16:creationId xmlns:a16="http://schemas.microsoft.com/office/drawing/2014/main" id="{09406763-7516-8796-7DB0-85C1E384B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0431" y="0"/>
            <a:ext cx="1446936" cy="6858000"/>
          </a:xfrm>
          <a:prstGeom prst="rect">
            <a:avLst/>
          </a:prstGeom>
        </p:spPr>
      </p:pic>
    </p:spTree>
    <p:extLst>
      <p:ext uri="{BB962C8B-B14F-4D97-AF65-F5344CB8AC3E}">
        <p14:creationId xmlns:p14="http://schemas.microsoft.com/office/powerpoint/2010/main" val="274720768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389</TotalTime>
  <Words>1520</Words>
  <Application>Microsoft Office PowerPoint</Application>
  <PresentationFormat>Widescreen</PresentationFormat>
  <Paragraphs>112</Paragraphs>
  <Slides>17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17</vt:i4>
      </vt:variant>
    </vt:vector>
  </HeadingPairs>
  <TitlesOfParts>
    <vt:vector size="24" baseType="lpstr">
      <vt:lpstr>Aptos</vt:lpstr>
      <vt:lpstr>Arial</vt:lpstr>
      <vt:lpstr>Gill Sans MT</vt:lpstr>
      <vt:lpstr>Gill Sans MT Italic</vt:lpstr>
      <vt:lpstr>Times</vt:lpstr>
      <vt:lpstr>Times New Roman</vt:lpstr>
      <vt:lpstr>Blank Presentation</vt:lpstr>
      <vt:lpstr>BZ350 Recitation Week 14</vt:lpstr>
      <vt:lpstr>Announcements</vt:lpstr>
      <vt:lpstr>Genetics in the News!</vt:lpstr>
      <vt:lpstr>The lac operon and cAMP</vt:lpstr>
      <vt:lpstr>Eukaryotic Regulation Review</vt:lpstr>
      <vt:lpstr>What explains this jump in complexity?</vt:lpstr>
      <vt:lpstr>What explains this jump in complexity? The nucleus and cell size.</vt:lpstr>
      <vt:lpstr>Also, chromatin!</vt:lpstr>
      <vt:lpstr>Yeast Nucleosomes  and Pol II</vt:lpstr>
      <vt:lpstr>Enhancers, Repressors, and Insulators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Arthun,Erik</dc:creator>
  <cp:lastModifiedBy>deRoux,Chris</cp:lastModifiedBy>
  <cp:revision>382</cp:revision>
  <dcterms:created xsi:type="dcterms:W3CDTF">2024-03-26T19:16:03Z</dcterms:created>
  <dcterms:modified xsi:type="dcterms:W3CDTF">2024-04-23T21:27:16Z</dcterms:modified>
</cp:coreProperties>
</file>